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handoutMasterIdLst>
    <p:handoutMasterId r:id="rId16"/>
  </p:handoutMasterIdLst>
  <p:sldIdLst>
    <p:sldId id="277" r:id="rId5"/>
    <p:sldId id="366" r:id="rId6"/>
    <p:sldId id="317" r:id="rId7"/>
    <p:sldId id="370" r:id="rId8"/>
    <p:sldId id="367" r:id="rId9"/>
    <p:sldId id="371" r:id="rId10"/>
    <p:sldId id="368" r:id="rId11"/>
    <p:sldId id="372" r:id="rId12"/>
    <p:sldId id="369" r:id="rId13"/>
    <p:sldId id="325" r:id="rId14"/>
  </p:sldIdLst>
  <p:sldSz cx="12192000" cy="6858000"/>
  <p:notesSz cx="7010400" cy="92964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amp; content" id="{AEEF91B5-C040-418C-A7EF-D396E8C5FE21}">
          <p14:sldIdLst>
            <p14:sldId id="277"/>
            <p14:sldId id="366"/>
            <p14:sldId id="317"/>
            <p14:sldId id="370"/>
            <p14:sldId id="367"/>
            <p14:sldId id="371"/>
            <p14:sldId id="368"/>
            <p14:sldId id="372"/>
            <p14:sldId id="369"/>
          </p14:sldIdLst>
        </p14:section>
        <p14:section name="End &amp; Contact" id="{7D930A8E-F6E7-47DF-97AA-43BE2C93C7FD}">
          <p14:sldIdLst>
            <p14:sldId id="325"/>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ross, Kathleen (DESE)" initials="CK(" lastIdx="8" clrIdx="0">
    <p:extLst>
      <p:ext uri="{19B8F6BF-5375-455C-9EA6-DF929625EA0E}">
        <p15:presenceInfo xmlns:p15="http://schemas.microsoft.com/office/powerpoint/2012/main" userId="S::Kathleen.Cross@mass.gov::ca1cc86f-2abe-4b62-b160-f85ea6808276" providerId="AD"/>
      </p:ext>
    </p:extLst>
  </p:cmAuthor>
  <p:cmAuthor id="2" name="Wall, Lucy (DESE)" initials="WL(" lastIdx="4" clrIdx="1">
    <p:extLst>
      <p:ext uri="{19B8F6BF-5375-455C-9EA6-DF929625EA0E}">
        <p15:presenceInfo xmlns:p15="http://schemas.microsoft.com/office/powerpoint/2012/main" userId="S::Lucy.A.Wall@mass.gov::fa07faa1-2c68-42e2-a6fd-e0361f5ae0cd" providerId="AD"/>
      </p:ext>
    </p:extLst>
  </p:cmAuthor>
  <p:cmAuthor id="3" name="Alvarez, Iraida (DESE)" initials="AI(" lastIdx="35" clrIdx="2">
    <p:extLst>
      <p:ext uri="{19B8F6BF-5375-455C-9EA6-DF929625EA0E}">
        <p15:presenceInfo xmlns:p15="http://schemas.microsoft.com/office/powerpoint/2012/main" userId="S::Iraida.J.Alvarez@mass.gov::66b89c24-7507-40c7-9620-66ed0feaf784" providerId="AD"/>
      </p:ext>
    </p:extLst>
  </p:cmAuthor>
  <p:cmAuthor id="4" name="Fuentes, Nyal (DESE)" initials="FN(" lastIdx="2" clrIdx="3">
    <p:extLst>
      <p:ext uri="{19B8F6BF-5375-455C-9EA6-DF929625EA0E}">
        <p15:presenceInfo xmlns:p15="http://schemas.microsoft.com/office/powerpoint/2012/main" userId="S::Nyal.F.Fuentes@mass.gov::171ecd5c-626e-46e4-9e9d-99be5de1f8a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9D9E1"/>
    <a:srgbClr val="E385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732" y="64"/>
      </p:cViewPr>
      <p:guideLst>
        <p:guide orient="horz" pos="2160"/>
        <p:guide pos="3840"/>
      </p:guideLst>
    </p:cSldViewPr>
  </p:slideViewPr>
  <p:notesTextViewPr>
    <p:cViewPr>
      <p:scale>
        <a:sx n="1" d="1"/>
        <a:sy n="1" d="1"/>
      </p:scale>
      <p:origin x="0" y="0"/>
    </p:cViewPr>
  </p:notesTextViewPr>
  <p:notesViewPr>
    <p:cSldViewPr snapToGrid="0">
      <p:cViewPr varScale="1">
        <p:scale>
          <a:sx n="51" d="100"/>
          <a:sy n="51" d="100"/>
        </p:scale>
        <p:origin x="2692" y="5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rts/_rels/chart1.xml.rels><?xml version="1.0" encoding="UTF-8" standalone="yes"?>
<Relationships xmlns="http://schemas.openxmlformats.org/package/2006/relationships"><Relationship Id="rId3" Type="http://schemas.openxmlformats.org/officeDocument/2006/relationships/oleObject" Target="file:///C:\Users\mxd\Desktop\Desktop%20-%20Plane%20-%20Organized\College%20Melt\MA%20FAFSA%20Fall%202020%20MD.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FF0000"/>
            </a:solidFill>
            <a:ln>
              <a:noFill/>
            </a:ln>
            <a:effectLst/>
          </c:spPr>
          <c:invertIfNegative val="0"/>
          <c:dPt>
            <c:idx val="40"/>
            <c:invertIfNegative val="0"/>
            <c:bubble3D val="0"/>
            <c:spPr>
              <a:solidFill>
                <a:srgbClr val="00B050"/>
              </a:solidFill>
              <a:ln>
                <a:noFill/>
              </a:ln>
              <a:effectLst/>
            </c:spPr>
            <c:extLst>
              <c:ext xmlns:c16="http://schemas.microsoft.com/office/drawing/2014/chart" uri="{C3380CC4-5D6E-409C-BE32-E72D297353CC}">
                <c16:uniqueId val="{00000001-67BD-4F25-A596-23AF17686C65}"/>
              </c:ext>
            </c:extLst>
          </c:dPt>
          <c:dPt>
            <c:idx val="41"/>
            <c:invertIfNegative val="0"/>
            <c:bubble3D val="0"/>
            <c:spPr>
              <a:solidFill>
                <a:srgbClr val="00B050"/>
              </a:solidFill>
              <a:ln>
                <a:noFill/>
              </a:ln>
              <a:effectLst/>
            </c:spPr>
            <c:extLst>
              <c:ext xmlns:c16="http://schemas.microsoft.com/office/drawing/2014/chart" uri="{C3380CC4-5D6E-409C-BE32-E72D297353CC}">
                <c16:uniqueId val="{00000003-67BD-4F25-A596-23AF17686C65}"/>
              </c:ext>
            </c:extLst>
          </c:dPt>
          <c:dPt>
            <c:idx val="42"/>
            <c:invertIfNegative val="0"/>
            <c:bubble3D val="0"/>
            <c:spPr>
              <a:solidFill>
                <a:srgbClr val="00B050"/>
              </a:solidFill>
              <a:ln>
                <a:noFill/>
              </a:ln>
              <a:effectLst/>
            </c:spPr>
            <c:extLst>
              <c:ext xmlns:c16="http://schemas.microsoft.com/office/drawing/2014/chart" uri="{C3380CC4-5D6E-409C-BE32-E72D297353CC}">
                <c16:uniqueId val="{00000005-67BD-4F25-A596-23AF17686C65}"/>
              </c:ext>
            </c:extLst>
          </c:dPt>
          <c:dPt>
            <c:idx val="43"/>
            <c:invertIfNegative val="0"/>
            <c:bubble3D val="0"/>
            <c:spPr>
              <a:solidFill>
                <a:srgbClr val="00B050"/>
              </a:solidFill>
              <a:ln>
                <a:noFill/>
              </a:ln>
              <a:effectLst/>
            </c:spPr>
            <c:extLst>
              <c:ext xmlns:c16="http://schemas.microsoft.com/office/drawing/2014/chart" uri="{C3380CC4-5D6E-409C-BE32-E72D297353CC}">
                <c16:uniqueId val="{00000007-67BD-4F25-A596-23AF17686C65}"/>
              </c:ext>
            </c:extLst>
          </c:dPt>
          <c:dPt>
            <c:idx val="44"/>
            <c:invertIfNegative val="0"/>
            <c:bubble3D val="0"/>
            <c:spPr>
              <a:solidFill>
                <a:srgbClr val="00B050"/>
              </a:solidFill>
              <a:ln>
                <a:noFill/>
              </a:ln>
              <a:effectLst/>
            </c:spPr>
            <c:extLst>
              <c:ext xmlns:c16="http://schemas.microsoft.com/office/drawing/2014/chart" uri="{C3380CC4-5D6E-409C-BE32-E72D297353CC}">
                <c16:uniqueId val="{00000009-67BD-4F25-A596-23AF17686C65}"/>
              </c:ext>
            </c:extLst>
          </c:dPt>
          <c:dPt>
            <c:idx val="45"/>
            <c:invertIfNegative val="0"/>
            <c:bubble3D val="0"/>
            <c:spPr>
              <a:solidFill>
                <a:srgbClr val="00B050"/>
              </a:solidFill>
              <a:ln>
                <a:noFill/>
              </a:ln>
              <a:effectLst/>
            </c:spPr>
            <c:extLst>
              <c:ext xmlns:c16="http://schemas.microsoft.com/office/drawing/2014/chart" uri="{C3380CC4-5D6E-409C-BE32-E72D297353CC}">
                <c16:uniqueId val="{0000000B-67BD-4F25-A596-23AF17686C65}"/>
              </c:ext>
            </c:extLst>
          </c:dPt>
          <c:dPt>
            <c:idx val="46"/>
            <c:invertIfNegative val="0"/>
            <c:bubble3D val="0"/>
            <c:spPr>
              <a:solidFill>
                <a:srgbClr val="00B050"/>
              </a:solidFill>
              <a:ln>
                <a:noFill/>
              </a:ln>
              <a:effectLst/>
            </c:spPr>
            <c:extLst>
              <c:ext xmlns:c16="http://schemas.microsoft.com/office/drawing/2014/chart" uri="{C3380CC4-5D6E-409C-BE32-E72D297353CC}">
                <c16:uniqueId val="{0000000D-67BD-4F25-A596-23AF17686C65}"/>
              </c:ext>
            </c:extLst>
          </c:dPt>
          <c:dPt>
            <c:idx val="47"/>
            <c:invertIfNegative val="0"/>
            <c:bubble3D val="0"/>
            <c:spPr>
              <a:solidFill>
                <a:srgbClr val="00B050"/>
              </a:solidFill>
              <a:ln>
                <a:noFill/>
              </a:ln>
              <a:effectLst/>
            </c:spPr>
            <c:extLst>
              <c:ext xmlns:c16="http://schemas.microsoft.com/office/drawing/2014/chart" uri="{C3380CC4-5D6E-409C-BE32-E72D297353CC}">
                <c16:uniqueId val="{0000000F-67BD-4F25-A596-23AF17686C65}"/>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67BD-4F25-A596-23AF17686C65}"/>
                </c:ext>
              </c:extLst>
            </c:dLbl>
            <c:dLbl>
              <c:idx val="4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67BD-4F25-A596-23AF17686C6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'MA 2021-22 Cycle (2)'!$L$7:$L$54</c:f>
              <c:numCache>
                <c:formatCode>0%</c:formatCode>
                <c:ptCount val="48"/>
                <c:pt idx="0">
                  <c:v>-0.71375464684014867</c:v>
                </c:pt>
                <c:pt idx="1">
                  <c:v>-0.6785714285714286</c:v>
                </c:pt>
                <c:pt idx="2">
                  <c:v>-0.676056338028169</c:v>
                </c:pt>
                <c:pt idx="3">
                  <c:v>-0.66666666666666663</c:v>
                </c:pt>
                <c:pt idx="4">
                  <c:v>-0.63829787234042556</c:v>
                </c:pt>
                <c:pt idx="5">
                  <c:v>-0.63157894736842102</c:v>
                </c:pt>
                <c:pt idx="6">
                  <c:v>-0.53968253968253965</c:v>
                </c:pt>
                <c:pt idx="7">
                  <c:v>-0.52112676056338025</c:v>
                </c:pt>
                <c:pt idx="8">
                  <c:v>-0.50684931506849318</c:v>
                </c:pt>
                <c:pt idx="9">
                  <c:v>-0.49523809523809526</c:v>
                </c:pt>
                <c:pt idx="10">
                  <c:v>-0.43315508021390375</c:v>
                </c:pt>
                <c:pt idx="11">
                  <c:v>-0.42682926829268292</c:v>
                </c:pt>
                <c:pt idx="12">
                  <c:v>-0.41818181818181815</c:v>
                </c:pt>
                <c:pt idx="13">
                  <c:v>-0.41176470588235292</c:v>
                </c:pt>
                <c:pt idx="14">
                  <c:v>-0.40740740740740738</c:v>
                </c:pt>
                <c:pt idx="15">
                  <c:v>-0.36956521739130432</c:v>
                </c:pt>
                <c:pt idx="16">
                  <c:v>-0.33333333333333331</c:v>
                </c:pt>
                <c:pt idx="17">
                  <c:v>-0.33333333333333331</c:v>
                </c:pt>
                <c:pt idx="18">
                  <c:v>-0.27230046948356806</c:v>
                </c:pt>
                <c:pt idx="19">
                  <c:v>-0.25490196078431371</c:v>
                </c:pt>
                <c:pt idx="20">
                  <c:v>-0.25</c:v>
                </c:pt>
                <c:pt idx="21">
                  <c:v>-0.23943661971830985</c:v>
                </c:pt>
                <c:pt idx="22">
                  <c:v>-0.23076923076923078</c:v>
                </c:pt>
                <c:pt idx="23">
                  <c:v>-0.22222222222222221</c:v>
                </c:pt>
                <c:pt idx="24">
                  <c:v>-0.22137404580152673</c:v>
                </c:pt>
                <c:pt idx="25">
                  <c:v>-0.22058823529411764</c:v>
                </c:pt>
                <c:pt idx="26">
                  <c:v>-0.21505376344086022</c:v>
                </c:pt>
                <c:pt idx="27">
                  <c:v>-0.18072289156626506</c:v>
                </c:pt>
                <c:pt idx="28">
                  <c:v>-0.17647058823529413</c:v>
                </c:pt>
                <c:pt idx="29">
                  <c:v>-0.15238095238095239</c:v>
                </c:pt>
                <c:pt idx="30">
                  <c:v>-0.14018691588785046</c:v>
                </c:pt>
                <c:pt idx="31">
                  <c:v>-0.12328767123287671</c:v>
                </c:pt>
                <c:pt idx="32">
                  <c:v>-0.12121212121212122</c:v>
                </c:pt>
                <c:pt idx="33">
                  <c:v>-0.10738255033557047</c:v>
                </c:pt>
                <c:pt idx="34">
                  <c:v>-0.1037037037037037</c:v>
                </c:pt>
                <c:pt idx="35">
                  <c:v>-7.6923076923076927E-2</c:v>
                </c:pt>
                <c:pt idx="36">
                  <c:v>-5.6818181818181816E-2</c:v>
                </c:pt>
                <c:pt idx="37">
                  <c:v>-5.2631578947368418E-2</c:v>
                </c:pt>
                <c:pt idx="38">
                  <c:v>-0.05</c:v>
                </c:pt>
                <c:pt idx="39">
                  <c:v>-1.834862385321101E-2</c:v>
                </c:pt>
                <c:pt idx="40">
                  <c:v>2.9069767441860465E-2</c:v>
                </c:pt>
                <c:pt idx="41">
                  <c:v>4.2735042735042736E-2</c:v>
                </c:pt>
                <c:pt idx="42">
                  <c:v>8.2089552238805971E-2</c:v>
                </c:pt>
                <c:pt idx="43">
                  <c:v>0.16216216216216217</c:v>
                </c:pt>
                <c:pt idx="44">
                  <c:v>0.37931034482758619</c:v>
                </c:pt>
                <c:pt idx="45">
                  <c:v>0.58333333333333337</c:v>
                </c:pt>
                <c:pt idx="46">
                  <c:v>1.04</c:v>
                </c:pt>
                <c:pt idx="47">
                  <c:v>1.0769230769230769</c:v>
                </c:pt>
              </c:numCache>
            </c:numRef>
          </c:val>
          <c:extLst>
            <c:ext xmlns:c16="http://schemas.microsoft.com/office/drawing/2014/chart" uri="{C3380CC4-5D6E-409C-BE32-E72D297353CC}">
              <c16:uniqueId val="{00000011-67BD-4F25-A596-23AF17686C65}"/>
            </c:ext>
          </c:extLst>
        </c:ser>
        <c:dLbls>
          <c:showLegendKey val="0"/>
          <c:showVal val="0"/>
          <c:showCatName val="0"/>
          <c:showSerName val="0"/>
          <c:showPercent val="0"/>
          <c:showBubbleSize val="0"/>
        </c:dLbls>
        <c:gapWidth val="44"/>
        <c:overlap val="-29"/>
        <c:axId val="337576400"/>
        <c:axId val="337578696"/>
      </c:barChart>
      <c:catAx>
        <c:axId val="337576400"/>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noFill/>
                <a:latin typeface="+mn-lt"/>
                <a:ea typeface="+mn-ea"/>
                <a:cs typeface="+mn-cs"/>
              </a:defRPr>
            </a:pPr>
            <a:endParaRPr lang="en-US"/>
          </a:p>
        </c:txPr>
        <c:crossAx val="337578696"/>
        <c:crosses val="autoZero"/>
        <c:auto val="1"/>
        <c:lblAlgn val="ctr"/>
        <c:lblOffset val="100"/>
        <c:noMultiLvlLbl val="0"/>
      </c:catAx>
      <c:valAx>
        <c:axId val="3375786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375764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F6ED4749-19D8-4E36-90F7-E6B451044019}"/>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9A48534B-5D3C-4807-A728-1CB2BECA5F71}"/>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49EE748-B40B-414E-BAA7-F3C486CFB5C1}" type="datetimeFigureOut">
              <a:rPr lang="zh-CN" altLang="en-US" smtClean="0"/>
              <a:pPr/>
              <a:t>2020/12/15</a:t>
            </a:fld>
            <a:endParaRPr lang="zh-CN" altLang="en-US"/>
          </a:p>
        </p:txBody>
      </p:sp>
      <p:sp>
        <p:nvSpPr>
          <p:cNvPr id="4" name="页脚占位符 3">
            <a:extLst>
              <a:ext uri="{FF2B5EF4-FFF2-40B4-BE49-F238E27FC236}">
                <a16:creationId xmlns:a16="http://schemas.microsoft.com/office/drawing/2014/main" id="{97F99B70-1AD7-4C7C-A906-8B56C25C43B0}"/>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3320F0F0-CF1A-496E-BED7-9E4922DA6A09}"/>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418C9F7-038D-4319-89ED-950335481415}" type="slidenum">
              <a:rPr lang="zh-CN" altLang="en-US" smtClean="0"/>
              <a:pPr/>
              <a:t>‹#›</a:t>
            </a:fld>
            <a:endParaRPr lang="zh-CN" altLang="en-US"/>
          </a:p>
        </p:txBody>
      </p:sp>
    </p:spTree>
    <p:extLst>
      <p:ext uri="{BB962C8B-B14F-4D97-AF65-F5344CB8AC3E}">
        <p14:creationId xmlns:p14="http://schemas.microsoft.com/office/powerpoint/2010/main" val="39493968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7A38425-D63F-4DFC-BD0C-2F1E5D93D1F4}" type="datetimeFigureOut">
              <a:rPr lang="zh-CN" altLang="en-US" smtClean="0"/>
              <a:pPr/>
              <a:t>2020/12/15</a:t>
            </a:fld>
            <a:endParaRPr lang="zh-CN" altLang="en-US"/>
          </a:p>
        </p:txBody>
      </p:sp>
      <p:sp>
        <p:nvSpPr>
          <p:cNvPr id="4" name="幻灯片图像占位符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zh-CN" altLang="en-US"/>
          </a:p>
        </p:txBody>
      </p:sp>
      <p:sp>
        <p:nvSpPr>
          <p:cNvPr id="5" name="备注占位符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DCCD5AF-71CD-4C88-AC55-E7BE057B2D3C}" type="slidenum">
              <a:rPr lang="zh-CN" altLang="en-US" smtClean="0"/>
              <a:pPr/>
              <a:t>‹#›</a:t>
            </a:fld>
            <a:endParaRPr lang="zh-CN" altLang="en-US"/>
          </a:p>
        </p:txBody>
      </p:sp>
    </p:spTree>
    <p:extLst>
      <p:ext uri="{BB962C8B-B14F-4D97-AF65-F5344CB8AC3E}">
        <p14:creationId xmlns:p14="http://schemas.microsoft.com/office/powerpoint/2010/main" val="3678583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10</a:t>
            </a:fld>
            <a:endParaRPr lang="zh-CN" altLang="en-US"/>
          </a:p>
        </p:txBody>
      </p:sp>
    </p:spTree>
    <p:extLst>
      <p:ext uri="{BB962C8B-B14F-4D97-AF65-F5344CB8AC3E}">
        <p14:creationId xmlns:p14="http://schemas.microsoft.com/office/powerpoint/2010/main" val="39045326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A16031F9-E14B-462C-B8F1-B51AFEC42CFC}"/>
              </a:ext>
            </a:extLst>
          </p:cNvPr>
          <p:cNvSpPr>
            <a:spLocks noGrp="1"/>
          </p:cNvSpPr>
          <p:nvPr>
            <p:ph type="ctrTitle" hasCustomPrompt="1"/>
          </p:nvPr>
        </p:nvSpPr>
        <p:spPr>
          <a:xfrm>
            <a:off x="5406654" y="1958196"/>
            <a:ext cx="6678954" cy="1656272"/>
          </a:xfrm>
          <a:noFill/>
        </p:spPr>
        <p:txBody>
          <a:bodyPr wrap="square" rtlCol="0">
            <a:noAutofit/>
          </a:bodyPr>
          <a:lstStyle>
            <a:lvl1pPr>
              <a:defRPr lang="zh-CN" altLang="en-US" sz="4000" b="0" dirty="0">
                <a:solidFill>
                  <a:schemeClr val="bg1"/>
                </a:solidFill>
                <a:latin typeface="Segoe" panose="020B0503040204020203" pitchFamily="34" charset="0"/>
                <a:ea typeface="+mn-ea"/>
                <a:cs typeface="Segoe" panose="020B0503040204020203" pitchFamily="34" charset="0"/>
              </a:defRPr>
            </a:lvl1pPr>
          </a:lstStyle>
          <a:p>
            <a:pPr marL="0" lvl="0"/>
            <a:r>
              <a:rPr lang="en-US" altLang="zh-CN" dirty="0"/>
              <a:t>Place Main Title Here</a:t>
            </a:r>
            <a:endParaRPr lang="zh-CN" altLang="en-US" dirty="0"/>
          </a:p>
        </p:txBody>
      </p:sp>
      <p:sp>
        <p:nvSpPr>
          <p:cNvPr id="3" name="副标题 2">
            <a:extLst>
              <a:ext uri="{FF2B5EF4-FFF2-40B4-BE49-F238E27FC236}">
                <a16:creationId xmlns:a16="http://schemas.microsoft.com/office/drawing/2014/main" id="{1DDA73CA-A448-4132-A3BC-CF4C9ED91A3B}"/>
              </a:ext>
            </a:extLst>
          </p:cNvPr>
          <p:cNvSpPr>
            <a:spLocks noGrp="1"/>
          </p:cNvSpPr>
          <p:nvPr>
            <p:ph type="subTitle" idx="1" hasCustomPrompt="1"/>
          </p:nvPr>
        </p:nvSpPr>
        <p:spPr>
          <a:xfrm>
            <a:off x="5417389" y="3650895"/>
            <a:ext cx="6659592" cy="826214"/>
          </a:xfrm>
          <a:noFill/>
        </p:spPr>
        <p:txBody>
          <a:bodyPr wrap="square" rtlCol="0" anchor="t" anchorCtr="0">
            <a:noAutofit/>
          </a:bodyPr>
          <a:lstStyle>
            <a:lvl1pPr marL="0" indent="0">
              <a:buNone/>
              <a:defRPr lang="zh-CN" altLang="en-US" sz="2400" dirty="0">
                <a:solidFill>
                  <a:schemeClr val="bg1"/>
                </a:solidFill>
                <a:latin typeface="Segoe" panose="020B0503040204020203" pitchFamily="34" charset="0"/>
                <a:cs typeface="Segoe" panose="020B0503040204020203" pitchFamily="34" charset="0"/>
              </a:defRPr>
            </a:lvl1pPr>
          </a:lstStyle>
          <a:p>
            <a:pPr marL="0" lvl="0"/>
            <a:r>
              <a:rPr lang="en-US" altLang="zh-CN" dirty="0"/>
              <a:t>Place Subtitle/Host/Date</a:t>
            </a:r>
            <a:r>
              <a:rPr lang="zh-CN" altLang="en-US" dirty="0"/>
              <a:t> </a:t>
            </a:r>
            <a:r>
              <a:rPr lang="en-US" altLang="zh-CN" dirty="0"/>
              <a:t>Here</a:t>
            </a:r>
            <a:endParaRPr lang="zh-CN" altLang="en-US" dirty="0"/>
          </a:p>
        </p:txBody>
      </p:sp>
    </p:spTree>
    <p:extLst>
      <p:ext uri="{BB962C8B-B14F-4D97-AF65-F5344CB8AC3E}">
        <p14:creationId xmlns:p14="http://schemas.microsoft.com/office/powerpoint/2010/main" val="1534078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with foot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5" name="灯片编号占位符 4">
            <a:extLst>
              <a:ext uri="{FF2B5EF4-FFF2-40B4-BE49-F238E27FC236}">
                <a16:creationId xmlns:a16="http://schemas.microsoft.com/office/drawing/2014/main" id="{F9C8EADF-3157-4C1F-BCC9-7C1CFA7B92CB}"/>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6" name="TextBox 5"/>
          <p:cNvSpPr txBox="1"/>
          <p:nvPr userDrawn="1"/>
        </p:nvSpPr>
        <p:spPr>
          <a:xfrm>
            <a:off x="239131" y="6356350"/>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855884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The 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sp>
        <p:nvSpPr>
          <p:cNvPr id="9" name="矩形 8" descr="Colored background box.">
            <a:extLst>
              <a:ext uri="{FF2B5EF4-FFF2-40B4-BE49-F238E27FC236}">
                <a16:creationId xmlns:a16="http://schemas.microsoft.com/office/drawing/2014/main" id="{7D512A3C-1A6C-4890-AAF3-6E19AD2E7913}"/>
              </a:ext>
            </a:extLst>
          </p:cNvPr>
          <p:cNvSpPr/>
          <p:nvPr userDrawn="1"/>
        </p:nvSpPr>
        <p:spPr>
          <a:xfrm>
            <a:off x="0" y="824283"/>
            <a:ext cx="12192000" cy="216457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Colored background box.">
            <a:extLst>
              <a:ext uri="{FF2B5EF4-FFF2-40B4-BE49-F238E27FC236}">
                <a16:creationId xmlns:a16="http://schemas.microsoft.com/office/drawing/2014/main" id="{72CE4073-084A-4342-853D-A4762D8A1AC4}"/>
              </a:ext>
            </a:extLst>
          </p:cNvPr>
          <p:cNvSpPr/>
          <p:nvPr userDrawn="1"/>
        </p:nvSpPr>
        <p:spPr>
          <a:xfrm>
            <a:off x="0" y="2961565"/>
            <a:ext cx="12192000" cy="2110056"/>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Straight Connector 4" descr="White graphic line."/>
          <p:cNvCxnSpPr/>
          <p:nvPr userDrawn="1"/>
        </p:nvCxnSpPr>
        <p:spPr>
          <a:xfrm>
            <a:off x="1992573" y="3734373"/>
            <a:ext cx="82432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0405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page 2">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20">
            <a:extLst>
              <a:ext uri="{FF2B5EF4-FFF2-40B4-BE49-F238E27FC236}">
                <a16:creationId xmlns:a16="http://schemas.microsoft.com/office/drawing/2014/main" id="{8E1396B4-19B0-464B-B28D-6834EE0C27C9}"/>
              </a:ext>
            </a:extLst>
          </p:cNvPr>
          <p:cNvSpPr txBox="1"/>
          <p:nvPr userDrawn="1"/>
        </p:nvSpPr>
        <p:spPr>
          <a:xfrm>
            <a:off x="5417537" y="2189724"/>
            <a:ext cx="6672942" cy="2062103"/>
          </a:xfrm>
          <a:prstGeom prst="rect">
            <a:avLst/>
          </a:prstGeom>
          <a:noFill/>
        </p:spPr>
        <p:txBody>
          <a:bodyPr wrap="square" rtlCol="0">
            <a:noAutofit/>
          </a:bodyPr>
          <a:lstStyle/>
          <a:p>
            <a:r>
              <a:rPr lang="en-US" altLang="zh-CN" sz="3200" dirty="0">
                <a:solidFill>
                  <a:schemeClr val="bg1"/>
                </a:solidFill>
                <a:latin typeface="Segoe SemiBold" panose="020B0703040204020203" pitchFamily="34" charset="0"/>
                <a:cs typeface="Segoe SemiBold" panose="020B0703040204020203" pitchFamily="34" charset="0"/>
              </a:rPr>
              <a:t>Place Your Very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Long Main Title Here</a:t>
            </a:r>
            <a:endParaRPr lang="zh-CN" altLang="en-US" sz="3200" dirty="0">
              <a:solidFill>
                <a:schemeClr val="bg1"/>
              </a:solidFill>
              <a:latin typeface="Segoe SemiBold" panose="020B0703040204020203" pitchFamily="34" charset="0"/>
              <a:cs typeface="Segoe SemiBold" panose="020B0703040204020203" pitchFamily="34" charset="0"/>
            </a:endParaRPr>
          </a:p>
        </p:txBody>
      </p:sp>
      <p:sp>
        <p:nvSpPr>
          <p:cNvPr id="12" name="文本框 21">
            <a:extLst>
              <a:ext uri="{FF2B5EF4-FFF2-40B4-BE49-F238E27FC236}">
                <a16:creationId xmlns:a16="http://schemas.microsoft.com/office/drawing/2014/main" id="{A6AA5C36-C54D-41A3-A64E-9114483887CE}"/>
              </a:ext>
            </a:extLst>
          </p:cNvPr>
          <p:cNvSpPr txBox="1"/>
          <p:nvPr userDrawn="1"/>
        </p:nvSpPr>
        <p:spPr>
          <a:xfrm>
            <a:off x="5417537" y="4552460"/>
            <a:ext cx="6672942" cy="461665"/>
          </a:xfrm>
          <a:prstGeom prst="rect">
            <a:avLst/>
          </a:prstGeom>
          <a:noFill/>
        </p:spPr>
        <p:txBody>
          <a:bodyPr wrap="square" rtlCol="0">
            <a:noAutofit/>
          </a:bodyPr>
          <a:lstStyle/>
          <a:p>
            <a:r>
              <a:rPr lang="en-US" altLang="zh-CN" sz="2400" dirty="0">
                <a:solidFill>
                  <a:schemeClr val="accent1">
                    <a:lumMod val="50000"/>
                  </a:schemeClr>
                </a:solidFill>
                <a:latin typeface="Segoe" panose="020B0503040204020203" pitchFamily="34" charset="0"/>
                <a:cs typeface="Segoe" panose="020B0503040204020203" pitchFamily="34" charset="0"/>
              </a:rPr>
              <a:t>Place Subtitle/Host/Date Here</a:t>
            </a:r>
            <a:endParaRPr lang="zh-CN" altLang="en-US" sz="2400" dirty="0">
              <a:solidFill>
                <a:schemeClr val="accent1">
                  <a:lumMod val="50000"/>
                </a:schemeClr>
              </a:solidFill>
              <a:latin typeface="Segoe" panose="020B0503040204020203" pitchFamily="34" charset="0"/>
              <a:cs typeface="Segoe" panose="020B0503040204020203" pitchFamily="34" charset="0"/>
            </a:endParaRPr>
          </a:p>
        </p:txBody>
      </p:sp>
    </p:spTree>
    <p:extLst>
      <p:ext uri="{BB962C8B-B14F-4D97-AF65-F5344CB8AC3E}">
        <p14:creationId xmlns:p14="http://schemas.microsoft.com/office/powerpoint/2010/main" val="1534078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Content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
            <a:ext cx="2807594" cy="685800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8079583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Sec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948543"/>
            <a:ext cx="2034861" cy="2002971"/>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extLst>
      <p:ext uri="{BB962C8B-B14F-4D97-AF65-F5344CB8AC3E}">
        <p14:creationId xmlns:p14="http://schemas.microsoft.com/office/powerpoint/2010/main" val="3731075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ext-one column bullet points">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o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dirty="0"/>
              <a:t>Click here to edit title</a:t>
            </a:r>
            <a:endParaRPr lang="zh-CN" altLang="en-US" dirty="0"/>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3200" baseline="0">
                <a:solidFill>
                  <a:schemeClr val="accent1">
                    <a:lumMod val="50000"/>
                  </a:schemeClr>
                </a:solidFill>
                <a:latin typeface="Segoe UI" panose="020B0502040204020203" pitchFamily="34" charset="0"/>
                <a:cs typeface="Segoe UI" panose="020B0502040204020203" pitchFamily="34" charset="0"/>
              </a:defRPr>
            </a:lvl1pPr>
            <a:lvl2pPr marL="736600" indent="-279400">
              <a:lnSpc>
                <a:spcPct val="100000"/>
              </a:lnSpc>
              <a:spcAft>
                <a:spcPts val="0"/>
              </a:spcAft>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51000" indent="-279400">
              <a:lnSpc>
                <a:spcPct val="100000"/>
              </a:lnSpc>
              <a:spcAft>
                <a:spcPts val="0"/>
              </a:spcAft>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116138" indent="-287338">
              <a:lnSpc>
                <a:spcPct val="100000"/>
              </a:lnSpc>
              <a:spcAft>
                <a:spcPts val="0"/>
              </a:spcAft>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edit bullet points</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Fourth level</a:t>
            </a:r>
            <a:endParaRPr lang="zh-CN" altLang="en-US" dirty="0"/>
          </a:p>
          <a:p>
            <a:pPr lvl="4"/>
            <a:r>
              <a:rPr lang="en-US" altLang="zh-CN" dirty="0"/>
              <a:t>Fifth level</a:t>
            </a:r>
            <a:endParaRPr lang="zh-CN" altLang="en-US" dirty="0"/>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Departments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 and Higher Education</a:t>
            </a:r>
          </a:p>
        </p:txBody>
      </p:sp>
    </p:spTree>
    <p:extLst>
      <p:ext uri="{BB962C8B-B14F-4D97-AF65-F5344CB8AC3E}">
        <p14:creationId xmlns:p14="http://schemas.microsoft.com/office/powerpoint/2010/main" val="1491513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ext-one column numbering list">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dirty="0"/>
              <a:t>Click here to edit title</a:t>
            </a:r>
            <a:endParaRPr lang="zh-CN" altLang="en-US" dirty="0"/>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514350" indent="-514350">
              <a:lnSpc>
                <a:spcPct val="100000"/>
              </a:lnSpc>
              <a:spcBef>
                <a:spcPts val="0"/>
              </a:spcBef>
              <a:spcAft>
                <a:spcPts val="0"/>
              </a:spcAft>
              <a:buClr>
                <a:srgbClr val="E38526"/>
              </a:buClr>
              <a:buFont typeface="+mj-lt"/>
              <a:buAutoNum type="arabicPeriod"/>
              <a:defRPr sz="32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00200" indent="-228600">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057400" indent="-228600">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create numbering list</a:t>
            </a:r>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Departments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 and Higher Education</a:t>
            </a:r>
          </a:p>
        </p:txBody>
      </p:sp>
    </p:spTree>
    <p:extLst>
      <p:ext uri="{BB962C8B-B14F-4D97-AF65-F5344CB8AC3E}">
        <p14:creationId xmlns:p14="http://schemas.microsoft.com/office/powerpoint/2010/main" val="2267926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two columns">
    <p:spTree>
      <p:nvGrpSpPr>
        <p:cNvPr id="1" name=""/>
        <p:cNvGrpSpPr/>
        <p:nvPr/>
      </p:nvGrpSpPr>
      <p:grpSpPr>
        <a:xfrm>
          <a:off x="0" y="0"/>
          <a:ext cx="0" cy="0"/>
          <a:chOff x="0" y="0"/>
          <a:chExt cx="0" cy="0"/>
        </a:xfrm>
      </p:grpSpPr>
      <p:pic>
        <p:nvPicPr>
          <p:cNvPr id="13"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灯片编号占位符 6">
            <a:extLst>
              <a:ext uri="{FF2B5EF4-FFF2-40B4-BE49-F238E27FC236}">
                <a16:creationId xmlns:a16="http://schemas.microsoft.com/office/drawing/2014/main" id="{94301496-3A04-4B17-9688-6289A84D6F4D}"/>
              </a:ext>
            </a:extLst>
          </p:cNvPr>
          <p:cNvSpPr>
            <a:spLocks noGrp="1"/>
          </p:cNvSpPr>
          <p:nvPr>
            <p:ph type="sldNum" sz="quarter" idx="12"/>
          </p:nvPr>
        </p:nvSpPr>
        <p:spPr/>
        <p:txBody>
          <a:bodyPr/>
          <a:lstStyle>
            <a:lvl1pPr>
              <a:defRPr>
                <a:solidFill>
                  <a:schemeClr val="tx1"/>
                </a:solidFill>
                <a:latin typeface="Segoe UI" panose="020B0502040204020203" pitchFamily="34" charset="0"/>
                <a:cs typeface="Segoe UI" panose="020B0502040204020203" pitchFamily="34" charset="0"/>
              </a:defRPr>
            </a:lvl1pPr>
          </a:lstStyle>
          <a:p>
            <a:fld id="{FF27229C-EC7B-4063-A33B-28A5E87E32ED}" type="slidenum">
              <a:rPr lang="zh-CN" altLang="en-US" smtClean="0"/>
              <a:pPr/>
              <a:t>‹#›</a:t>
            </a:fld>
            <a:endParaRPr lang="zh-CN" altLang="en-US" dirty="0"/>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内容占位符 2">
            <a:extLst>
              <a:ext uri="{FF2B5EF4-FFF2-40B4-BE49-F238E27FC236}">
                <a16:creationId xmlns:a16="http://schemas.microsoft.com/office/drawing/2014/main" id="{35FFD893-9645-4ABA-BC18-4957569298FB}"/>
              </a:ext>
            </a:extLst>
          </p:cNvPr>
          <p:cNvSpPr>
            <a:spLocks noGrp="1"/>
          </p:cNvSpPr>
          <p:nvPr>
            <p:ph idx="13" hasCustomPrompt="1"/>
          </p:nvPr>
        </p:nvSpPr>
        <p:spPr>
          <a:xfrm>
            <a:off x="435429" y="218940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edit bullet points</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Fourth level</a:t>
            </a:r>
            <a:endParaRPr lang="zh-CN" altLang="en-US" dirty="0"/>
          </a:p>
          <a:p>
            <a:pPr lvl="4"/>
            <a:r>
              <a:rPr lang="en-US" altLang="zh-CN" dirty="0"/>
              <a:t>Fifth level</a:t>
            </a:r>
            <a:endParaRPr lang="zh-CN" altLang="en-US" dirty="0"/>
          </a:p>
        </p:txBody>
      </p:sp>
      <p:sp>
        <p:nvSpPr>
          <p:cNvPr id="17" name="文本占位符 2">
            <a:extLst>
              <a:ext uri="{FF2B5EF4-FFF2-40B4-BE49-F238E27FC236}">
                <a16:creationId xmlns:a16="http://schemas.microsoft.com/office/drawing/2014/main" id="{3F8C2E89-BE57-4EAB-8E44-06A7578A41E7}"/>
              </a:ext>
            </a:extLst>
          </p:cNvPr>
          <p:cNvSpPr>
            <a:spLocks noGrp="1"/>
          </p:cNvSpPr>
          <p:nvPr>
            <p:ph type="body" idx="1" hasCustomPrompt="1"/>
          </p:nvPr>
        </p:nvSpPr>
        <p:spPr>
          <a:xfrm>
            <a:off x="435429"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dirty="0"/>
              <a:t>Click here to edit subtitle</a:t>
            </a:r>
            <a:endParaRPr lang="zh-CN" altLang="en-US" dirty="0"/>
          </a:p>
        </p:txBody>
      </p:sp>
      <p:sp>
        <p:nvSpPr>
          <p:cNvPr id="18" name="文本占位符 2">
            <a:extLst>
              <a:ext uri="{FF2B5EF4-FFF2-40B4-BE49-F238E27FC236}">
                <a16:creationId xmlns:a16="http://schemas.microsoft.com/office/drawing/2014/main" id="{3F8C2E89-BE57-4EAB-8E44-06A7578A41E7}"/>
              </a:ext>
            </a:extLst>
          </p:cNvPr>
          <p:cNvSpPr>
            <a:spLocks noGrp="1"/>
          </p:cNvSpPr>
          <p:nvPr>
            <p:ph type="body" idx="15" hasCustomPrompt="1"/>
          </p:nvPr>
        </p:nvSpPr>
        <p:spPr>
          <a:xfrm>
            <a:off x="6313714"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dirty="0"/>
              <a:t>Click here to edit subtitle</a:t>
            </a:r>
            <a:endParaRPr lang="zh-CN" altLang="en-US" dirty="0"/>
          </a:p>
        </p:txBody>
      </p:sp>
      <p:sp>
        <p:nvSpPr>
          <p:cNvPr id="15"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433757"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dirty="0"/>
              <a:t>Click here to edit title</a:t>
            </a:r>
            <a:endParaRPr lang="zh-CN" altLang="en-US" dirty="0"/>
          </a:p>
        </p:txBody>
      </p:sp>
      <p:sp>
        <p:nvSpPr>
          <p:cNvPr id="16" name="TextBox 15"/>
          <p:cNvSpPr txBox="1"/>
          <p:nvPr userDrawn="1"/>
        </p:nvSpPr>
        <p:spPr>
          <a:xfrm>
            <a:off x="250371" y="6352143"/>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
        <p:nvSpPr>
          <p:cNvPr id="14" name="内容占位符 2">
            <a:extLst>
              <a:ext uri="{FF2B5EF4-FFF2-40B4-BE49-F238E27FC236}">
                <a16:creationId xmlns:a16="http://schemas.microsoft.com/office/drawing/2014/main" id="{35FFD893-9645-4ABA-BC18-4957569298FB}"/>
              </a:ext>
            </a:extLst>
          </p:cNvPr>
          <p:cNvSpPr>
            <a:spLocks noGrp="1"/>
          </p:cNvSpPr>
          <p:nvPr>
            <p:ph idx="16" hasCustomPrompt="1"/>
          </p:nvPr>
        </p:nvSpPr>
        <p:spPr>
          <a:xfrm>
            <a:off x="6313713" y="220435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edit bullet points</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Fourth level</a:t>
            </a:r>
            <a:endParaRPr lang="zh-CN" altLang="en-US" dirty="0"/>
          </a:p>
          <a:p>
            <a:pPr lvl="4"/>
            <a:r>
              <a:rPr lang="en-US" altLang="zh-CN" dirty="0"/>
              <a:t>Fifth level</a:t>
            </a:r>
            <a:endParaRPr lang="zh-CN" altLang="en-US" dirty="0"/>
          </a:p>
        </p:txBody>
      </p:sp>
    </p:spTree>
    <p:extLst>
      <p:ext uri="{BB962C8B-B14F-4D97-AF65-F5344CB8AC3E}">
        <p14:creationId xmlns:p14="http://schemas.microsoft.com/office/powerpoint/2010/main" val="9484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pic>
        <p:nvPicPr>
          <p:cNvPr id="11"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3" name="图片占位符 2">
            <a:extLst>
              <a:ext uri="{FF2B5EF4-FFF2-40B4-BE49-F238E27FC236}">
                <a16:creationId xmlns:a16="http://schemas.microsoft.com/office/drawing/2014/main" id="{91BACC49-F766-444F-90DC-64E004B0AB1D}"/>
              </a:ext>
            </a:extLst>
          </p:cNvPr>
          <p:cNvSpPr>
            <a:spLocks noGrp="1"/>
          </p:cNvSpPr>
          <p:nvPr>
            <p:ph type="pic" idx="1"/>
          </p:nvPr>
        </p:nvSpPr>
        <p:spPr>
          <a:xfrm>
            <a:off x="5183188" y="1346882"/>
            <a:ext cx="6172200" cy="45141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a:t>Click icon to add picture</a:t>
            </a:r>
            <a:endParaRPr lang="zh-CN" altLang="en-US" dirty="0"/>
          </a:p>
        </p:txBody>
      </p:sp>
      <p:sp>
        <p:nvSpPr>
          <p:cNvPr id="4" name="文本占位符 3">
            <a:extLst>
              <a:ext uri="{FF2B5EF4-FFF2-40B4-BE49-F238E27FC236}">
                <a16:creationId xmlns:a16="http://schemas.microsoft.com/office/drawing/2014/main" id="{53551CA8-3893-4798-AD18-62C5C646C8C2}"/>
              </a:ext>
            </a:extLst>
          </p:cNvPr>
          <p:cNvSpPr>
            <a:spLocks noGrp="1"/>
          </p:cNvSpPr>
          <p:nvPr>
            <p:ph type="body" sz="half" idx="2" hasCustomPrompt="1"/>
          </p:nvPr>
        </p:nvSpPr>
        <p:spPr>
          <a:xfrm>
            <a:off x="839788" y="2737304"/>
            <a:ext cx="3932237" cy="3131683"/>
          </a:xfrm>
        </p:spPr>
        <p:txBody>
          <a:bodyPr>
            <a:noAutofit/>
          </a:bodyPr>
          <a:lstStyle>
            <a:lvl1pPr marL="0" indent="0">
              <a:lnSpc>
                <a:spcPct val="100000"/>
              </a:lnSpc>
              <a:spcBef>
                <a:spcPts val="0"/>
              </a:spcBef>
              <a:buNone/>
              <a:defRPr sz="2400"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dirty="0"/>
              <a:t>Click here to edit Text</a:t>
            </a:r>
            <a:endParaRPr lang="zh-CN" altLang="en-US" dirty="0"/>
          </a:p>
        </p:txBody>
      </p:sp>
      <p:sp>
        <p:nvSpPr>
          <p:cNvPr id="7" name="灯片编号占位符 6">
            <a:extLst>
              <a:ext uri="{FF2B5EF4-FFF2-40B4-BE49-F238E27FC236}">
                <a16:creationId xmlns:a16="http://schemas.microsoft.com/office/drawing/2014/main" id="{6789AAC3-A063-423A-AB89-4EC9283B8AE1}"/>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itle 20"/>
          <p:cNvSpPr>
            <a:spLocks noGrp="1"/>
          </p:cNvSpPr>
          <p:nvPr>
            <p:ph type="title"/>
          </p:nvPr>
        </p:nvSpPr>
        <p:spPr>
          <a:xfrm>
            <a:off x="567743" y="357819"/>
            <a:ext cx="11370972" cy="552324"/>
          </a:xfrm>
        </p:spPr>
        <p:txBody>
          <a:bodyPr>
            <a:noAutofit/>
          </a:bodyPr>
          <a:lstStyle>
            <a:lvl1pPr>
              <a:defRPr lang="en-US" sz="3000" kern="1200" baseline="0" dirty="0">
                <a:solidFill>
                  <a:schemeClr val="bg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endParaRPr lang="en-US" dirty="0"/>
          </a:p>
        </p:txBody>
      </p:sp>
      <p:sp>
        <p:nvSpPr>
          <p:cNvPr id="22" name="文本占位符 3">
            <a:extLst>
              <a:ext uri="{FF2B5EF4-FFF2-40B4-BE49-F238E27FC236}">
                <a16:creationId xmlns:a16="http://schemas.microsoft.com/office/drawing/2014/main" id="{53551CA8-3893-4798-AD18-62C5C646C8C2}"/>
              </a:ext>
            </a:extLst>
          </p:cNvPr>
          <p:cNvSpPr>
            <a:spLocks noGrp="1"/>
          </p:cNvSpPr>
          <p:nvPr>
            <p:ph type="body" sz="half" idx="13" hasCustomPrompt="1"/>
          </p:nvPr>
        </p:nvSpPr>
        <p:spPr>
          <a:xfrm>
            <a:off x="839788" y="1346883"/>
            <a:ext cx="3932237" cy="1255534"/>
          </a:xfrm>
        </p:spPr>
        <p:txBody>
          <a:bodyPr>
            <a:noAutofit/>
          </a:bodyPr>
          <a:lstStyle>
            <a:lvl1pPr marL="0" indent="0">
              <a:buNone/>
              <a:defRPr sz="2800" b="1"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dirty="0"/>
              <a:t>Click here to edit subtitle</a:t>
            </a:r>
            <a:endParaRPr lang="zh-CN" altLang="en-US" dirty="0"/>
          </a:p>
        </p:txBody>
      </p:sp>
      <p:sp>
        <p:nvSpPr>
          <p:cNvPr id="16" name="TextBox 15"/>
          <p:cNvSpPr txBox="1"/>
          <p:nvPr userDrawn="1"/>
        </p:nvSpPr>
        <p:spPr>
          <a:xfrm>
            <a:off x="250371" y="6352143"/>
            <a:ext cx="7713372" cy="369332"/>
          </a:xfrm>
          <a:prstGeom prst="rect">
            <a:avLst/>
          </a:prstGeom>
          <a:noFill/>
        </p:spPr>
        <p:txBody>
          <a:bodyPr wrap="square" rtlCol="0" anchor="ctr" anchorCtr="0">
            <a:no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580273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0701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13B8FF0-B949-418A-B884-7856ED3FF0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ltLang="zh-CN" dirty="0"/>
              <a:t>Click here to edit master title</a:t>
            </a:r>
            <a:endParaRPr lang="zh-CN" altLang="en-US" dirty="0"/>
          </a:p>
        </p:txBody>
      </p:sp>
      <p:sp>
        <p:nvSpPr>
          <p:cNvPr id="3" name="文本占位符 2">
            <a:extLst>
              <a:ext uri="{FF2B5EF4-FFF2-40B4-BE49-F238E27FC236}">
                <a16:creationId xmlns:a16="http://schemas.microsoft.com/office/drawing/2014/main" id="{4D3B3FFB-82AC-4EC9-A398-722C2D7E7627}"/>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ltLang="zh-CN" dirty="0"/>
              <a:t>Click here to edit text</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Forth level</a:t>
            </a:r>
            <a:endParaRPr lang="zh-CN" altLang="en-US" dirty="0"/>
          </a:p>
          <a:p>
            <a:pPr lvl="4"/>
            <a:r>
              <a:rPr lang="en-US" altLang="zh-CN" dirty="0"/>
              <a:t>Fifth level</a:t>
            </a:r>
            <a:endParaRPr lang="zh-CN" altLang="en-US" dirty="0"/>
          </a:p>
        </p:txBody>
      </p:sp>
      <p:sp>
        <p:nvSpPr>
          <p:cNvPr id="4" name="日期占位符 3">
            <a:extLst>
              <a:ext uri="{FF2B5EF4-FFF2-40B4-BE49-F238E27FC236}">
                <a16:creationId xmlns:a16="http://schemas.microsoft.com/office/drawing/2014/main" id="{61977E61-00A2-43A0-9328-9D066838A9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4668EC-92F0-4572-9577-023BA49E05D2}" type="datetime1">
              <a:rPr lang="en-US" altLang="zh-CN" smtClean="0"/>
              <a:pPr/>
              <a:t>12/15/2020</a:t>
            </a:fld>
            <a:endParaRPr lang="zh-CN" altLang="en-US"/>
          </a:p>
        </p:txBody>
      </p:sp>
      <p:sp>
        <p:nvSpPr>
          <p:cNvPr id="5" name="页脚占位符 4">
            <a:extLst>
              <a:ext uri="{FF2B5EF4-FFF2-40B4-BE49-F238E27FC236}">
                <a16:creationId xmlns:a16="http://schemas.microsoft.com/office/drawing/2014/main" id="{EC850DC4-B6F4-4C90-A6C9-8DF7DE7F5E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5C65AC83-998D-49FC-8885-4FB383A937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27229C-EC7B-4063-A33B-28A5E87E32ED}" type="slidenum">
              <a:rPr lang="zh-CN" altLang="en-US" smtClean="0"/>
              <a:pPr/>
              <a:t>‹#›</a:t>
            </a:fld>
            <a:endParaRPr lang="zh-CN" altLang="en-US"/>
          </a:p>
        </p:txBody>
      </p:sp>
    </p:spTree>
    <p:extLst>
      <p:ext uri="{BB962C8B-B14F-4D97-AF65-F5344CB8AC3E}">
        <p14:creationId xmlns:p14="http://schemas.microsoft.com/office/powerpoint/2010/main" val="1578416296"/>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55" r:id="rId3"/>
    <p:sldLayoutId id="2147483661" r:id="rId4"/>
    <p:sldLayoutId id="2147483660" r:id="rId5"/>
    <p:sldLayoutId id="2147483664" r:id="rId6"/>
    <p:sldLayoutId id="2147483652" r:id="rId7"/>
    <p:sldLayoutId id="2147483657" r:id="rId8"/>
    <p:sldLayoutId id="2147483654" r:id="rId9"/>
    <p:sldLayoutId id="2147483663" r:id="rId10"/>
    <p:sldLayoutId id="2147483662" r:id="rId11"/>
  </p:sldLayoutIdLst>
  <p:hf hdr="0"/>
  <p:txStyles>
    <p:titleStyle>
      <a:lvl1pPr algn="l" defTabSz="914400" rtl="0" eaLnBrk="1" latinLnBrk="0" hangingPunct="1">
        <a:lnSpc>
          <a:spcPct val="90000"/>
        </a:lnSpc>
        <a:spcBef>
          <a:spcPct val="0"/>
        </a:spcBef>
        <a:buNone/>
        <a:defRPr sz="3000" kern="1200" baseline="0">
          <a:solidFill>
            <a:schemeClr val="tx1"/>
          </a:solidFill>
          <a:latin typeface="Segoe UI Semibold" panose="020B0702040204020203" pitchFamily="34" charset="0"/>
          <a:ea typeface="+mj-ea"/>
          <a:cs typeface="Segoe UI Semibold" panose="020B0702040204020203" pitchFamily="34" charset="0"/>
        </a:defRPr>
      </a:lvl1pPr>
    </p:titleStyle>
    <p:body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hyperlink" Target="https://formyourfuture.org/fafsa-tracker/" TargetMode="Externa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8027" y="2096654"/>
            <a:ext cx="6678954" cy="1416213"/>
          </a:xfrm>
        </p:spPr>
        <p:txBody>
          <a:bodyPr/>
          <a:lstStyle/>
          <a:p>
            <a:r>
              <a:rPr lang="en-US" sz="3600" dirty="0"/>
              <a:t>Evidence Based Decision Making: Getting Ahead of the College-Going Gap of 2021</a:t>
            </a:r>
          </a:p>
        </p:txBody>
      </p:sp>
      <p:sp>
        <p:nvSpPr>
          <p:cNvPr id="3" name="Subtitle 2"/>
          <p:cNvSpPr>
            <a:spLocks noGrp="1"/>
          </p:cNvSpPr>
          <p:nvPr>
            <p:ph type="subTitle" idx="1"/>
          </p:nvPr>
        </p:nvSpPr>
        <p:spPr/>
        <p:txBody>
          <a:bodyPr/>
          <a:lstStyle/>
          <a:p>
            <a:r>
              <a:rPr lang="en-US" dirty="0"/>
              <a:t>A DESE-DHE Collaboration</a:t>
            </a:r>
          </a:p>
          <a:p>
            <a:r>
              <a:rPr lang="en-US" sz="2000" i="1" dirty="0"/>
              <a:t>Matt Deninger, Nyal Fuentes, Jonathan Keller</a:t>
            </a:r>
          </a:p>
        </p:txBody>
      </p:sp>
      <p:pic>
        <p:nvPicPr>
          <p:cNvPr id="5" name="Picture 4" descr="A close up of a logo&#10;&#10;Description automatically generated">
            <a:extLst>
              <a:ext uri="{FF2B5EF4-FFF2-40B4-BE49-F238E27FC236}">
                <a16:creationId xmlns:a16="http://schemas.microsoft.com/office/drawing/2014/main" id="{49C6A17F-A364-4624-9B1C-98EB4F8867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3660" y="5744586"/>
            <a:ext cx="3402013" cy="89526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81460" y="1363682"/>
            <a:ext cx="7234813" cy="707886"/>
          </a:xfrm>
          <a:prstGeom prst="rect">
            <a:avLst/>
          </a:prstGeom>
          <a:noFill/>
        </p:spPr>
        <p:txBody>
          <a:bodyPr wrap="square" rtlCol="0">
            <a:spAutoFit/>
          </a:bodyPr>
          <a:lstStyle/>
          <a:p>
            <a:pPr algn="ctr"/>
            <a:r>
              <a:rPr lang="en-US" sz="4000" dirty="0">
                <a:solidFill>
                  <a:schemeClr val="bg1"/>
                </a:solidFill>
              </a:rPr>
              <a:t>Thank You!</a:t>
            </a:r>
          </a:p>
        </p:txBody>
      </p:sp>
      <p:pic>
        <p:nvPicPr>
          <p:cNvPr id="3" name="Picture 2" descr="A close up of a logo&#10;&#10;Description automatically generated">
            <a:extLst>
              <a:ext uri="{FF2B5EF4-FFF2-40B4-BE49-F238E27FC236}">
                <a16:creationId xmlns:a16="http://schemas.microsoft.com/office/drawing/2014/main" id="{E1165158-5DC2-46B1-9BB8-602D5C8C32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660" y="5744586"/>
            <a:ext cx="3402013" cy="895267"/>
          </a:xfrm>
          <a:prstGeom prst="rect">
            <a:avLst/>
          </a:prstGeom>
        </p:spPr>
      </p:pic>
    </p:spTree>
    <p:extLst>
      <p:ext uri="{BB962C8B-B14F-4D97-AF65-F5344CB8AC3E}">
        <p14:creationId xmlns:p14="http://schemas.microsoft.com/office/powerpoint/2010/main" val="1653574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8EC18-909E-4F88-A9DB-7539DF24DEAF}"/>
              </a:ext>
            </a:extLst>
          </p:cNvPr>
          <p:cNvSpPr>
            <a:spLocks noGrp="1"/>
          </p:cNvSpPr>
          <p:nvPr>
            <p:ph type="title"/>
          </p:nvPr>
        </p:nvSpPr>
        <p:spPr/>
        <p:txBody>
          <a:bodyPr/>
          <a:lstStyle/>
          <a:p>
            <a:r>
              <a:rPr lang="en-US" dirty="0"/>
              <a:t>MA is committed to Evidence-Informed Policy Making</a:t>
            </a:r>
          </a:p>
        </p:txBody>
      </p:sp>
      <p:sp>
        <p:nvSpPr>
          <p:cNvPr id="3" name="Content Placeholder 2">
            <a:extLst>
              <a:ext uri="{FF2B5EF4-FFF2-40B4-BE49-F238E27FC236}">
                <a16:creationId xmlns:a16="http://schemas.microsoft.com/office/drawing/2014/main" id="{3DAB5C9D-3989-4576-B533-5CDF705CD707}"/>
              </a:ext>
            </a:extLst>
          </p:cNvPr>
          <p:cNvSpPr>
            <a:spLocks noGrp="1"/>
          </p:cNvSpPr>
          <p:nvPr>
            <p:ph idx="1"/>
          </p:nvPr>
        </p:nvSpPr>
        <p:spPr/>
        <p:txBody>
          <a:bodyPr/>
          <a:lstStyle/>
          <a:p>
            <a:pPr marL="0" indent="0">
              <a:buNone/>
            </a:pPr>
            <a:r>
              <a:rPr lang="en-US" dirty="0"/>
              <a:t>In January 2020, both the Board of Elementary and Secondary Education and the Board of Higher Education voted on a common vision of evidence-based policy making.</a:t>
            </a:r>
          </a:p>
          <a:p>
            <a:pPr marL="0" indent="0">
              <a:buNone/>
            </a:pPr>
            <a:endParaRPr lang="en-US" dirty="0"/>
          </a:p>
          <a:p>
            <a:pPr marL="0" indent="0">
              <a:buNone/>
            </a:pPr>
            <a:r>
              <a:rPr lang="en-US" i="1" dirty="0"/>
              <a:t>“…resolves to make a broad-based commitment to collect, review, and act on high-quality evidence to inform ongoing and new initiatives…[and to] analyze the data needed to understand the students and adults served by our systems, their needs, and the impact of various policies and initiatives”</a:t>
            </a:r>
          </a:p>
        </p:txBody>
      </p:sp>
      <p:sp>
        <p:nvSpPr>
          <p:cNvPr id="4" name="Slide Number Placeholder 3">
            <a:extLst>
              <a:ext uri="{FF2B5EF4-FFF2-40B4-BE49-F238E27FC236}">
                <a16:creationId xmlns:a16="http://schemas.microsoft.com/office/drawing/2014/main" id="{6A539372-40A9-45FA-B5A8-1DB73502071F}"/>
              </a:ext>
            </a:extLst>
          </p:cNvPr>
          <p:cNvSpPr>
            <a:spLocks noGrp="1"/>
          </p:cNvSpPr>
          <p:nvPr>
            <p:ph type="sldNum" sz="quarter" idx="12"/>
          </p:nvPr>
        </p:nvSpPr>
        <p:spPr/>
        <p:txBody>
          <a:bodyPr/>
          <a:lstStyle/>
          <a:p>
            <a:fld id="{FF27229C-EC7B-4063-A33B-28A5E87E32ED}" type="slidenum">
              <a:rPr lang="zh-CN" altLang="en-US" smtClean="0"/>
              <a:pPr/>
              <a:t>2</a:t>
            </a:fld>
            <a:endParaRPr lang="zh-CN" altLang="en-US" dirty="0"/>
          </a:p>
        </p:txBody>
      </p:sp>
    </p:spTree>
    <p:extLst>
      <p:ext uri="{BB962C8B-B14F-4D97-AF65-F5344CB8AC3E}">
        <p14:creationId xmlns:p14="http://schemas.microsoft.com/office/powerpoint/2010/main" val="36677163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USED awarded MA $3.5 mil over 4 years</a:t>
            </a:r>
          </a:p>
        </p:txBody>
      </p:sp>
      <p:sp>
        <p:nvSpPr>
          <p:cNvPr id="9" name="Content Placeholder 8"/>
          <p:cNvSpPr>
            <a:spLocks noGrp="1"/>
          </p:cNvSpPr>
          <p:nvPr>
            <p:ph idx="1"/>
          </p:nvPr>
        </p:nvSpPr>
        <p:spPr>
          <a:xfrm>
            <a:off x="567743" y="1230403"/>
            <a:ext cx="11370972" cy="5049746"/>
          </a:xfrm>
        </p:spPr>
        <p:txBody>
          <a:bodyPr/>
          <a:lstStyle/>
          <a:p>
            <a:r>
              <a:rPr lang="en-US" dirty="0"/>
              <a:t>MA’s 2019 State Longitudinal Data Systems (SLDS) grant provides funding to help BESE and BHE fulfill their January 2020 resolution, strengthening the bonds that link our education system, from early education through the workforce.</a:t>
            </a:r>
          </a:p>
          <a:p>
            <a:endParaRPr lang="en-US" dirty="0"/>
          </a:p>
          <a:p>
            <a:pPr marL="0" indent="0">
              <a:buNone/>
            </a:pPr>
            <a:endParaRPr lang="en-US" dirty="0"/>
          </a:p>
          <a:p>
            <a:pPr marL="0" indent="0">
              <a:buNone/>
            </a:pPr>
            <a:endParaRPr lang="en-US" dirty="0"/>
          </a:p>
        </p:txBody>
      </p:sp>
      <p:sp>
        <p:nvSpPr>
          <p:cNvPr id="2" name="Slide Number Placeholder 1"/>
          <p:cNvSpPr>
            <a:spLocks noGrp="1"/>
          </p:cNvSpPr>
          <p:nvPr>
            <p:ph type="sldNum" sz="quarter" idx="12"/>
          </p:nvPr>
        </p:nvSpPr>
        <p:spPr/>
        <p:txBody>
          <a:bodyPr/>
          <a:lstStyle/>
          <a:p>
            <a:fld id="{FF27229C-EC7B-4063-A33B-28A5E87E32ED}" type="slidenum">
              <a:rPr lang="zh-CN" altLang="en-US" smtClean="0"/>
              <a:pPr/>
              <a:t>3</a:t>
            </a:fld>
            <a:endParaRPr lang="zh-CN" altLang="en-US" dirty="0"/>
          </a:p>
        </p:txBody>
      </p:sp>
      <p:pic>
        <p:nvPicPr>
          <p:cNvPr id="5" name="Picture 2" descr="An Overview of the 2015 SLDS Grants - eScholar">
            <a:extLst>
              <a:ext uri="{FF2B5EF4-FFF2-40B4-BE49-F238E27FC236}">
                <a16:creationId xmlns:a16="http://schemas.microsoft.com/office/drawing/2014/main" id="{363728DA-004C-48B4-8E0B-83333707A0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55244" y="4479081"/>
            <a:ext cx="1853911" cy="1588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42143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A124C-4F9F-4898-987C-6470116F6780}"/>
              </a:ext>
            </a:extLst>
          </p:cNvPr>
          <p:cNvSpPr>
            <a:spLocks noGrp="1"/>
          </p:cNvSpPr>
          <p:nvPr>
            <p:ph type="title"/>
          </p:nvPr>
        </p:nvSpPr>
        <p:spPr/>
        <p:txBody>
          <a:bodyPr/>
          <a:lstStyle/>
          <a:p>
            <a:r>
              <a:rPr lang="en-US" dirty="0"/>
              <a:t>Current SLDS College Readiness Reports</a:t>
            </a:r>
          </a:p>
        </p:txBody>
      </p:sp>
      <p:sp>
        <p:nvSpPr>
          <p:cNvPr id="3" name="Content Placeholder 2">
            <a:extLst>
              <a:ext uri="{FF2B5EF4-FFF2-40B4-BE49-F238E27FC236}">
                <a16:creationId xmlns:a16="http://schemas.microsoft.com/office/drawing/2014/main" id="{95F70647-01B1-43B7-B998-EE2D7B679648}"/>
              </a:ext>
            </a:extLst>
          </p:cNvPr>
          <p:cNvSpPr>
            <a:spLocks noGrp="1"/>
          </p:cNvSpPr>
          <p:nvPr>
            <p:ph idx="1"/>
          </p:nvPr>
        </p:nvSpPr>
        <p:spPr/>
        <p:txBody>
          <a:bodyPr/>
          <a:lstStyle/>
          <a:p>
            <a:pPr marL="0" indent="0">
              <a:buNone/>
            </a:pPr>
            <a:r>
              <a:rPr lang="en-US" sz="1800" b="1" dirty="0"/>
              <a:t>Several college readiness reports already exists in Edwin for planning and policy and are available to schools and districts to know the post secondary educational outcomes of their graduates.</a:t>
            </a:r>
          </a:p>
          <a:p>
            <a:r>
              <a:rPr lang="en-US" sz="1800" b="1" dirty="0"/>
              <a:t>CR301 PS Outcomes of HS Grads: All Institutions </a:t>
            </a:r>
            <a:r>
              <a:rPr lang="en-US" sz="1800" dirty="0"/>
              <a:t>A summary of students' enrollment and achievement in any public or private postsecondary institution (Also has student level information)</a:t>
            </a:r>
          </a:p>
          <a:p>
            <a:r>
              <a:rPr lang="en-US" sz="1800" b="1" dirty="0"/>
              <a:t>CR302 PS Outcomes of HS Grads: MA Public </a:t>
            </a:r>
            <a:r>
              <a:rPr lang="en-US" sz="1800" dirty="0"/>
              <a:t>A summary of students' enrollment and achievement in MA public including developmental course taking</a:t>
            </a:r>
          </a:p>
          <a:p>
            <a:r>
              <a:rPr lang="en-US" sz="1800" b="1" dirty="0"/>
              <a:t>CR303 PS Outcomes by Academic Preparation  </a:t>
            </a:r>
            <a:r>
              <a:rPr lang="en-US" sz="1800" dirty="0"/>
              <a:t>A summary of students' enrollment and achievement based on academic preparation including MassCore, AP course completion and 10</a:t>
            </a:r>
            <a:r>
              <a:rPr lang="en-US" sz="1800" baseline="30000" dirty="0"/>
              <a:t>th</a:t>
            </a:r>
            <a:r>
              <a:rPr lang="en-US" sz="1800" dirty="0"/>
              <a:t> grad MCAS</a:t>
            </a:r>
          </a:p>
          <a:p>
            <a:r>
              <a:rPr lang="en-US" sz="1800" b="1" dirty="0"/>
              <a:t>CR 304 PS Institution View of Incoming Classes  </a:t>
            </a:r>
            <a:r>
              <a:rPr lang="en-US" sz="1800" dirty="0"/>
              <a:t>A summary of students' enrollment and achievement in specific MA public by individual “feeder” high schools</a:t>
            </a:r>
          </a:p>
          <a:p>
            <a:pPr marL="0" indent="0">
              <a:buNone/>
            </a:pPr>
            <a:r>
              <a:rPr lang="en-US" sz="1800" dirty="0"/>
              <a:t>_______________________________________________________________</a:t>
            </a:r>
          </a:p>
          <a:p>
            <a:r>
              <a:rPr lang="en-US" sz="1800" b="1" dirty="0"/>
              <a:t>Post Secondary Early Warning System (EWIS)-</a:t>
            </a:r>
            <a:r>
              <a:rPr lang="en-US" sz="1800" dirty="0"/>
              <a:t>predictive analytics for 10</a:t>
            </a:r>
            <a:r>
              <a:rPr lang="en-US" sz="1800" baseline="30000" dirty="0"/>
              <a:t>th</a:t>
            </a:r>
            <a:r>
              <a:rPr lang="en-US" sz="1800" dirty="0"/>
              <a:t> to 12</a:t>
            </a:r>
            <a:r>
              <a:rPr lang="en-US" sz="1800" baseline="30000" dirty="0"/>
              <a:t>th</a:t>
            </a:r>
            <a:r>
              <a:rPr lang="en-US" sz="1800" dirty="0"/>
              <a:t> graders to </a:t>
            </a:r>
            <a:r>
              <a:rPr lang="en-US" sz="1800" dirty="0">
                <a:effectLst/>
                <a:latin typeface="Calibri" panose="020F0502020204030204" pitchFamily="34" charset="0"/>
                <a:ea typeface="Calibri" panose="020F0502020204030204" pitchFamily="34" charset="0"/>
                <a:cs typeface="Times New Roman" panose="02020603050405020304" pitchFamily="18" charset="0"/>
              </a:rPr>
              <a:t>understand who is at risk of missing college readiness milestones so that schools can intervene early and prepare all students for success after high school.</a:t>
            </a:r>
            <a:endParaRPr lang="en-US" sz="1800" dirty="0"/>
          </a:p>
        </p:txBody>
      </p:sp>
      <p:sp>
        <p:nvSpPr>
          <p:cNvPr id="4" name="Slide Number Placeholder 3">
            <a:extLst>
              <a:ext uri="{FF2B5EF4-FFF2-40B4-BE49-F238E27FC236}">
                <a16:creationId xmlns:a16="http://schemas.microsoft.com/office/drawing/2014/main" id="{23C9DCFE-37B1-4A83-84EC-5B8C9453500A}"/>
              </a:ext>
            </a:extLst>
          </p:cNvPr>
          <p:cNvSpPr>
            <a:spLocks noGrp="1"/>
          </p:cNvSpPr>
          <p:nvPr>
            <p:ph type="sldNum" sz="quarter" idx="12"/>
          </p:nvPr>
        </p:nvSpPr>
        <p:spPr/>
        <p:txBody>
          <a:bodyPr/>
          <a:lstStyle/>
          <a:p>
            <a:fld id="{FF27229C-EC7B-4063-A33B-28A5E87E32ED}" type="slidenum">
              <a:rPr lang="zh-CN" altLang="en-US" smtClean="0"/>
              <a:pPr/>
              <a:t>4</a:t>
            </a:fld>
            <a:endParaRPr lang="zh-CN" altLang="en-US" dirty="0"/>
          </a:p>
        </p:txBody>
      </p:sp>
    </p:spTree>
    <p:extLst>
      <p:ext uri="{BB962C8B-B14F-4D97-AF65-F5344CB8AC3E}">
        <p14:creationId xmlns:p14="http://schemas.microsoft.com/office/powerpoint/2010/main" val="26403650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C1954-C3A2-41D4-AE7F-A272F50620FD}"/>
              </a:ext>
            </a:extLst>
          </p:cNvPr>
          <p:cNvSpPr>
            <a:spLocks noGrp="1"/>
          </p:cNvSpPr>
          <p:nvPr>
            <p:ph type="title"/>
          </p:nvPr>
        </p:nvSpPr>
        <p:spPr/>
        <p:txBody>
          <a:bodyPr/>
          <a:lstStyle/>
          <a:p>
            <a:r>
              <a:rPr lang="en-US" dirty="0"/>
              <a:t>FAFSA data: a fruitful partnership</a:t>
            </a:r>
          </a:p>
        </p:txBody>
      </p:sp>
      <p:sp>
        <p:nvSpPr>
          <p:cNvPr id="3" name="Content Placeholder 2">
            <a:extLst>
              <a:ext uri="{FF2B5EF4-FFF2-40B4-BE49-F238E27FC236}">
                <a16:creationId xmlns:a16="http://schemas.microsoft.com/office/drawing/2014/main" id="{8565E426-0528-40A9-B79B-C2487F9C0576}"/>
              </a:ext>
            </a:extLst>
          </p:cNvPr>
          <p:cNvSpPr>
            <a:spLocks noGrp="1"/>
          </p:cNvSpPr>
          <p:nvPr>
            <p:ph idx="1"/>
          </p:nvPr>
        </p:nvSpPr>
        <p:spPr/>
        <p:txBody>
          <a:bodyPr/>
          <a:lstStyle/>
          <a:p>
            <a:r>
              <a:rPr lang="en-US" sz="2800" dirty="0"/>
              <a:t>DESE and DHE have been sharing FAFSA data for several years</a:t>
            </a:r>
          </a:p>
          <a:p>
            <a:pPr lvl="1"/>
            <a:r>
              <a:rPr lang="en-US" sz="2400" dirty="0"/>
              <a:t>Allows school counselors to see how high school seniors are progressing, and promote FAFSA completion as necessary</a:t>
            </a:r>
          </a:p>
          <a:p>
            <a:pPr lvl="1"/>
            <a:r>
              <a:rPr lang="en-US" sz="2400" dirty="0"/>
              <a:t>FAFSA completion is a leading indicator of whether students will apply to attend college the following fall</a:t>
            </a:r>
          </a:p>
          <a:p>
            <a:r>
              <a:rPr lang="en-US" sz="2800" dirty="0"/>
              <a:t>Benefits of FAFSA Completion Data and other Transactional Data</a:t>
            </a:r>
          </a:p>
          <a:p>
            <a:pPr lvl="1"/>
            <a:r>
              <a:rPr lang="en-US" sz="2400" dirty="0"/>
              <a:t>Enhanced timeliness of data</a:t>
            </a:r>
          </a:p>
          <a:p>
            <a:pPr lvl="1"/>
            <a:r>
              <a:rPr lang="en-US" sz="2400" dirty="0"/>
              <a:t>Expanded scope of research</a:t>
            </a:r>
          </a:p>
          <a:p>
            <a:pPr lvl="1"/>
            <a:r>
              <a:rPr lang="en-US" sz="2400" dirty="0"/>
              <a:t>Greater potential for actionable analyses and rapid response</a:t>
            </a:r>
          </a:p>
          <a:p>
            <a:pPr lvl="1"/>
            <a:r>
              <a:rPr lang="en-US" sz="2400" dirty="0"/>
              <a:t>Prompt identification underserved student populations</a:t>
            </a:r>
          </a:p>
          <a:p>
            <a:endParaRPr lang="en-US" dirty="0"/>
          </a:p>
        </p:txBody>
      </p:sp>
      <p:sp>
        <p:nvSpPr>
          <p:cNvPr id="4" name="Slide Number Placeholder 3">
            <a:extLst>
              <a:ext uri="{FF2B5EF4-FFF2-40B4-BE49-F238E27FC236}">
                <a16:creationId xmlns:a16="http://schemas.microsoft.com/office/drawing/2014/main" id="{99A1E0B9-7BC4-4825-BF77-C9A5F5C7A2E4}"/>
              </a:ext>
            </a:extLst>
          </p:cNvPr>
          <p:cNvSpPr>
            <a:spLocks noGrp="1"/>
          </p:cNvSpPr>
          <p:nvPr>
            <p:ph type="sldNum" sz="quarter" idx="12"/>
          </p:nvPr>
        </p:nvSpPr>
        <p:spPr/>
        <p:txBody>
          <a:bodyPr/>
          <a:lstStyle/>
          <a:p>
            <a:fld id="{FF27229C-EC7B-4063-A33B-28A5E87E32ED}" type="slidenum">
              <a:rPr lang="zh-CN" altLang="en-US" smtClean="0"/>
              <a:pPr/>
              <a:t>5</a:t>
            </a:fld>
            <a:endParaRPr lang="zh-CN" altLang="en-US" dirty="0"/>
          </a:p>
        </p:txBody>
      </p:sp>
    </p:spTree>
    <p:extLst>
      <p:ext uri="{BB962C8B-B14F-4D97-AF65-F5344CB8AC3E}">
        <p14:creationId xmlns:p14="http://schemas.microsoft.com/office/powerpoint/2010/main" val="40212817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F21A5-6FA5-412D-B38F-A935E52C430B}"/>
              </a:ext>
            </a:extLst>
          </p:cNvPr>
          <p:cNvSpPr>
            <a:spLocks noGrp="1"/>
          </p:cNvSpPr>
          <p:nvPr>
            <p:ph type="title"/>
          </p:nvPr>
        </p:nvSpPr>
        <p:spPr/>
        <p:txBody>
          <a:bodyPr/>
          <a:lstStyle/>
          <a:p>
            <a:r>
              <a:rPr lang="en-US" dirty="0"/>
              <a:t>FAFSA Reports</a:t>
            </a:r>
          </a:p>
        </p:txBody>
      </p:sp>
      <p:sp>
        <p:nvSpPr>
          <p:cNvPr id="3" name="Content Placeholder 2">
            <a:extLst>
              <a:ext uri="{FF2B5EF4-FFF2-40B4-BE49-F238E27FC236}">
                <a16:creationId xmlns:a16="http://schemas.microsoft.com/office/drawing/2014/main" id="{B7191EFF-E3F9-4369-A8B6-1445949A3CF8}"/>
              </a:ext>
            </a:extLst>
          </p:cNvPr>
          <p:cNvSpPr>
            <a:spLocks noGrp="1"/>
          </p:cNvSpPr>
          <p:nvPr>
            <p:ph idx="1"/>
          </p:nvPr>
        </p:nvSpPr>
        <p:spPr/>
        <p:txBody>
          <a:bodyPr/>
          <a:lstStyle/>
          <a:p>
            <a:pPr marL="0" indent="0">
              <a:buNone/>
            </a:pPr>
            <a:r>
              <a:rPr lang="en-US" sz="1800" dirty="0"/>
              <a:t>FAFSA reports are available to all high schools in the Commonwealth and updated weekly during the school year.</a:t>
            </a:r>
            <a:endParaRPr lang="en-US" sz="1800" b="1" dirty="0"/>
          </a:p>
          <a:p>
            <a:pPr marL="0" indent="0">
              <a:buNone/>
            </a:pPr>
            <a:endParaRPr lang="en-US" sz="1800" b="1" dirty="0"/>
          </a:p>
          <a:p>
            <a:r>
              <a:rPr lang="en-US" sz="1800" b="1" dirty="0"/>
              <a:t>CR307 FAFSA Completion Report Summary </a:t>
            </a:r>
            <a:r>
              <a:rPr lang="en-US" sz="1800" dirty="0"/>
              <a:t>A summary of Free Application for Federal Student Aid (FAFSA®) submission and completion status for District and School selected, using FAFSA data from the US Department of Education. The report includes the number of FAFSAs submitted and whether they are complete or incomplete, and the number of 12th grade students enrolled in Massachusetts Public High Schools who are not found in the FAFSA data. </a:t>
            </a:r>
          </a:p>
          <a:p>
            <a:r>
              <a:rPr lang="en-US" sz="1800" b="1" dirty="0"/>
              <a:t>CR607 FAFSA Completion Report Detail</a:t>
            </a:r>
            <a:r>
              <a:rPr lang="en-US" sz="1800" dirty="0"/>
              <a:t>	A detailed list of 12th grade high school students from selected District and School and their Free Application for Federal Student Aid (FAFSA®) submission status, using FAFSA data from the US Department of Education. </a:t>
            </a:r>
          </a:p>
          <a:p>
            <a:endParaRPr lang="en-US" sz="1800" dirty="0"/>
          </a:p>
        </p:txBody>
      </p:sp>
      <p:sp>
        <p:nvSpPr>
          <p:cNvPr id="4" name="Slide Number Placeholder 3">
            <a:extLst>
              <a:ext uri="{FF2B5EF4-FFF2-40B4-BE49-F238E27FC236}">
                <a16:creationId xmlns:a16="http://schemas.microsoft.com/office/drawing/2014/main" id="{84965326-DFE6-4805-B772-457ACDEA952E}"/>
              </a:ext>
            </a:extLst>
          </p:cNvPr>
          <p:cNvSpPr>
            <a:spLocks noGrp="1"/>
          </p:cNvSpPr>
          <p:nvPr>
            <p:ph type="sldNum" sz="quarter" idx="12"/>
          </p:nvPr>
        </p:nvSpPr>
        <p:spPr/>
        <p:txBody>
          <a:bodyPr/>
          <a:lstStyle/>
          <a:p>
            <a:fld id="{FF27229C-EC7B-4063-A33B-28A5E87E32ED}" type="slidenum">
              <a:rPr lang="zh-CN" altLang="en-US" smtClean="0"/>
              <a:pPr/>
              <a:t>6</a:t>
            </a:fld>
            <a:endParaRPr lang="zh-CN" altLang="en-US" dirty="0"/>
          </a:p>
        </p:txBody>
      </p:sp>
    </p:spTree>
    <p:extLst>
      <p:ext uri="{BB962C8B-B14F-4D97-AF65-F5344CB8AC3E}">
        <p14:creationId xmlns:p14="http://schemas.microsoft.com/office/powerpoint/2010/main" val="16540273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C1954-C3A2-41D4-AE7F-A272F50620FD}"/>
              </a:ext>
            </a:extLst>
          </p:cNvPr>
          <p:cNvSpPr>
            <a:spLocks noGrp="1"/>
          </p:cNvSpPr>
          <p:nvPr>
            <p:ph type="title"/>
          </p:nvPr>
        </p:nvSpPr>
        <p:spPr/>
        <p:txBody>
          <a:bodyPr/>
          <a:lstStyle/>
          <a:p>
            <a:r>
              <a:rPr lang="en-US" dirty="0"/>
              <a:t>FAFSA data: a fruitful partnership</a:t>
            </a:r>
          </a:p>
        </p:txBody>
      </p:sp>
      <p:sp>
        <p:nvSpPr>
          <p:cNvPr id="3" name="Content Placeholder 2">
            <a:extLst>
              <a:ext uri="{FF2B5EF4-FFF2-40B4-BE49-F238E27FC236}">
                <a16:creationId xmlns:a16="http://schemas.microsoft.com/office/drawing/2014/main" id="{8565E426-0528-40A9-B79B-C2487F9C0576}"/>
              </a:ext>
            </a:extLst>
          </p:cNvPr>
          <p:cNvSpPr>
            <a:spLocks noGrp="1"/>
          </p:cNvSpPr>
          <p:nvPr>
            <p:ph idx="1"/>
          </p:nvPr>
        </p:nvSpPr>
        <p:spPr/>
        <p:txBody>
          <a:bodyPr/>
          <a:lstStyle/>
          <a:p>
            <a:r>
              <a:rPr lang="en-US" dirty="0"/>
              <a:t>This year, the partnership has never been more important</a:t>
            </a:r>
          </a:p>
          <a:p>
            <a:pPr marL="0" indent="0">
              <a:buNone/>
            </a:pPr>
            <a:r>
              <a:rPr lang="en-US" b="1" dirty="0"/>
              <a:t>Compared to Thanksgiving 2019, FAFSA completion rates are down considerably at the same point in time in 2020.</a:t>
            </a:r>
          </a:p>
        </p:txBody>
      </p:sp>
      <p:sp>
        <p:nvSpPr>
          <p:cNvPr id="4" name="Slide Number Placeholder 3">
            <a:extLst>
              <a:ext uri="{FF2B5EF4-FFF2-40B4-BE49-F238E27FC236}">
                <a16:creationId xmlns:a16="http://schemas.microsoft.com/office/drawing/2014/main" id="{99A1E0B9-7BC4-4825-BF77-C9A5F5C7A2E4}"/>
              </a:ext>
            </a:extLst>
          </p:cNvPr>
          <p:cNvSpPr>
            <a:spLocks noGrp="1"/>
          </p:cNvSpPr>
          <p:nvPr>
            <p:ph type="sldNum" sz="quarter" idx="12"/>
          </p:nvPr>
        </p:nvSpPr>
        <p:spPr/>
        <p:txBody>
          <a:bodyPr/>
          <a:lstStyle/>
          <a:p>
            <a:fld id="{FF27229C-EC7B-4063-A33B-28A5E87E32ED}" type="slidenum">
              <a:rPr lang="zh-CN" altLang="en-US" smtClean="0"/>
              <a:pPr/>
              <a:t>7</a:t>
            </a:fld>
            <a:endParaRPr lang="zh-CN" altLang="en-US" dirty="0"/>
          </a:p>
        </p:txBody>
      </p:sp>
      <p:graphicFrame>
        <p:nvGraphicFramePr>
          <p:cNvPr id="6" name="Table 6">
            <a:extLst>
              <a:ext uri="{FF2B5EF4-FFF2-40B4-BE49-F238E27FC236}">
                <a16:creationId xmlns:a16="http://schemas.microsoft.com/office/drawing/2014/main" id="{342A96BA-21DF-42DF-BECD-8E0B3FFFC957}"/>
              </a:ext>
            </a:extLst>
          </p:cNvPr>
          <p:cNvGraphicFramePr>
            <a:graphicFrameLocks noGrp="1"/>
          </p:cNvGraphicFramePr>
          <p:nvPr>
            <p:extLst>
              <p:ext uri="{D42A27DB-BD31-4B8C-83A1-F6EECF244321}">
                <p14:modId xmlns:p14="http://schemas.microsoft.com/office/powerpoint/2010/main" val="437004717"/>
              </p:ext>
            </p:extLst>
          </p:nvPr>
        </p:nvGraphicFramePr>
        <p:xfrm>
          <a:off x="847288" y="3565327"/>
          <a:ext cx="9795545" cy="1604084"/>
        </p:xfrm>
        <a:graphic>
          <a:graphicData uri="http://schemas.openxmlformats.org/drawingml/2006/table">
            <a:tbl>
              <a:tblPr firstRow="1" bandRow="1">
                <a:tableStyleId>{D7AC3CCA-C797-4891-BE02-D94E43425B78}</a:tableStyleId>
              </a:tblPr>
              <a:tblGrid>
                <a:gridCol w="5376111">
                  <a:extLst>
                    <a:ext uri="{9D8B030D-6E8A-4147-A177-3AD203B41FA5}">
                      <a16:colId xmlns:a16="http://schemas.microsoft.com/office/drawing/2014/main" val="1197810989"/>
                    </a:ext>
                  </a:extLst>
                </a:gridCol>
                <a:gridCol w="4419434">
                  <a:extLst>
                    <a:ext uri="{9D8B030D-6E8A-4147-A177-3AD203B41FA5}">
                      <a16:colId xmlns:a16="http://schemas.microsoft.com/office/drawing/2014/main" val="3921984532"/>
                    </a:ext>
                  </a:extLst>
                </a:gridCol>
              </a:tblGrid>
              <a:tr h="430508">
                <a:tc>
                  <a:txBody>
                    <a:bodyPr/>
                    <a:lstStyle/>
                    <a:p>
                      <a:r>
                        <a:rPr lang="en-US" dirty="0"/>
                        <a:t>Nationally</a:t>
                      </a:r>
                      <a:r>
                        <a:rPr lang="en-US" baseline="30000" dirty="0"/>
                        <a:t>1</a:t>
                      </a:r>
                    </a:p>
                  </a:txBody>
                  <a:tcPr/>
                </a:tc>
                <a:tc>
                  <a:txBody>
                    <a:bodyPr/>
                    <a:lstStyle/>
                    <a:p>
                      <a:r>
                        <a:rPr lang="en-US" dirty="0">
                          <a:solidFill>
                            <a:srgbClr val="FF0000"/>
                          </a:solidFill>
                        </a:rPr>
                        <a:t>Down ~16%</a:t>
                      </a:r>
                    </a:p>
                  </a:txBody>
                  <a:tcPr/>
                </a:tc>
                <a:extLst>
                  <a:ext uri="{0D108BD9-81ED-4DB2-BD59-A6C34878D82A}">
                    <a16:rowId xmlns:a16="http://schemas.microsoft.com/office/drawing/2014/main" val="4203576305"/>
                  </a:ext>
                </a:extLst>
              </a:tr>
              <a:tr h="430508">
                <a:tc>
                  <a:txBody>
                    <a:bodyPr/>
                    <a:lstStyle/>
                    <a:p>
                      <a:r>
                        <a:rPr lang="en-US" b="1" dirty="0"/>
                        <a:t>Massachusetts</a:t>
                      </a:r>
                      <a:r>
                        <a:rPr lang="en-US" b="1" baseline="30000" dirty="0"/>
                        <a:t>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FF0000"/>
                          </a:solidFill>
                        </a:rPr>
                        <a:t>Down ~18%</a:t>
                      </a:r>
                    </a:p>
                  </a:txBody>
                  <a:tcPr/>
                </a:tc>
                <a:extLst>
                  <a:ext uri="{0D108BD9-81ED-4DB2-BD59-A6C34878D82A}">
                    <a16:rowId xmlns:a16="http://schemas.microsoft.com/office/drawing/2014/main" val="1279667671"/>
                  </a:ext>
                </a:extLst>
              </a:tr>
              <a:tr h="743068">
                <a:tc>
                  <a:txBody>
                    <a:bodyPr/>
                    <a:lstStyle/>
                    <a:p>
                      <a:r>
                        <a:rPr lang="en-US" b="1" dirty="0"/>
                        <a:t>Top 50 MA High Schools w/ largest populations of minority and low income students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FF0000"/>
                          </a:solidFill>
                        </a:rPr>
                        <a:t>Down ~25% </a:t>
                      </a:r>
                      <a:r>
                        <a:rPr lang="en-US" sz="1400" b="1" dirty="0">
                          <a:solidFill>
                            <a:srgbClr val="FF0000"/>
                          </a:solidFill>
                        </a:rPr>
                        <a:t>(from 4,088 to 3,053 seniors)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FF0000"/>
                          </a:solidFill>
                        </a:rPr>
                        <a:t>(</a:t>
                      </a:r>
                      <a:r>
                        <a:rPr lang="en-US" b="0" dirty="0">
                          <a:solidFill>
                            <a:srgbClr val="FF0000"/>
                          </a:solidFill>
                        </a:rPr>
                        <a:t>range from </a:t>
                      </a:r>
                      <a:r>
                        <a:rPr lang="en-US" b="1" dirty="0">
                          <a:solidFill>
                            <a:srgbClr val="FF0000"/>
                          </a:solidFill>
                        </a:rPr>
                        <a:t>Down 71% </a:t>
                      </a:r>
                      <a:r>
                        <a:rPr lang="en-US" b="0" dirty="0">
                          <a:solidFill>
                            <a:srgbClr val="FF0000"/>
                          </a:solidFill>
                        </a:rPr>
                        <a:t>to</a:t>
                      </a:r>
                      <a:r>
                        <a:rPr lang="en-US" b="1" dirty="0">
                          <a:solidFill>
                            <a:srgbClr val="FF0000"/>
                          </a:solidFill>
                        </a:rPr>
                        <a:t> </a:t>
                      </a:r>
                      <a:r>
                        <a:rPr lang="en-US" b="1" dirty="0">
                          <a:solidFill>
                            <a:srgbClr val="00B050"/>
                          </a:solidFill>
                        </a:rPr>
                        <a:t>Up 108%)</a:t>
                      </a:r>
                    </a:p>
                  </a:txBody>
                  <a:tcPr/>
                </a:tc>
                <a:extLst>
                  <a:ext uri="{0D108BD9-81ED-4DB2-BD59-A6C34878D82A}">
                    <a16:rowId xmlns:a16="http://schemas.microsoft.com/office/drawing/2014/main" val="3742052600"/>
                  </a:ext>
                </a:extLst>
              </a:tr>
            </a:tbl>
          </a:graphicData>
        </a:graphic>
      </p:graphicFrame>
      <p:sp>
        <p:nvSpPr>
          <p:cNvPr id="7" name="TextBox 6">
            <a:extLst>
              <a:ext uri="{FF2B5EF4-FFF2-40B4-BE49-F238E27FC236}">
                <a16:creationId xmlns:a16="http://schemas.microsoft.com/office/drawing/2014/main" id="{6939B275-3F6C-4276-9C99-2BABC15B1F57}"/>
              </a:ext>
            </a:extLst>
          </p:cNvPr>
          <p:cNvSpPr txBox="1"/>
          <p:nvPr/>
        </p:nvSpPr>
        <p:spPr>
          <a:xfrm>
            <a:off x="746619" y="5914239"/>
            <a:ext cx="9471171" cy="461665"/>
          </a:xfrm>
          <a:prstGeom prst="rect">
            <a:avLst/>
          </a:prstGeom>
          <a:noFill/>
        </p:spPr>
        <p:txBody>
          <a:bodyPr wrap="square" rtlCol="0">
            <a:spAutoFit/>
          </a:bodyPr>
          <a:lstStyle/>
          <a:p>
            <a:r>
              <a:rPr lang="en-US" sz="1200" baseline="30000" dirty="0"/>
              <a:t>1 and 2 </a:t>
            </a:r>
            <a:r>
              <a:rPr lang="en-US" sz="1200" dirty="0">
                <a:hlinkClick r:id="rId2"/>
              </a:rPr>
              <a:t>https://formyourfuture.org/fafsa-tracker/</a:t>
            </a:r>
            <a:endParaRPr lang="en-US" sz="1200" dirty="0"/>
          </a:p>
          <a:p>
            <a:r>
              <a:rPr lang="en-US" sz="1200" baseline="30000" dirty="0"/>
              <a:t>3</a:t>
            </a:r>
            <a:r>
              <a:rPr lang="en-US" sz="1200" dirty="0"/>
              <a:t> https://public.tableau.com/profile/bill.debaun.national.college.access.network#!/vizhome/FormYourFutureFAFSATracker/StateProfile</a:t>
            </a:r>
          </a:p>
        </p:txBody>
      </p:sp>
    </p:spTree>
    <p:extLst>
      <p:ext uri="{BB962C8B-B14F-4D97-AF65-F5344CB8AC3E}">
        <p14:creationId xmlns:p14="http://schemas.microsoft.com/office/powerpoint/2010/main" val="19177802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863EF-7B7A-42B9-8234-DA6F97AC1702}"/>
              </a:ext>
            </a:extLst>
          </p:cNvPr>
          <p:cNvSpPr>
            <a:spLocks noGrp="1"/>
          </p:cNvSpPr>
          <p:nvPr>
            <p:ph type="title"/>
          </p:nvPr>
        </p:nvSpPr>
        <p:spPr/>
        <p:txBody>
          <a:bodyPr/>
          <a:lstStyle/>
          <a:p>
            <a:r>
              <a:rPr lang="en-US" dirty="0"/>
              <a:t>Distribution of FAFSA completion rates of the 50 high schools with the largest number of low income and minority students</a:t>
            </a:r>
          </a:p>
        </p:txBody>
      </p:sp>
      <p:sp>
        <p:nvSpPr>
          <p:cNvPr id="4" name="Slide Number Placeholder 3">
            <a:extLst>
              <a:ext uri="{FF2B5EF4-FFF2-40B4-BE49-F238E27FC236}">
                <a16:creationId xmlns:a16="http://schemas.microsoft.com/office/drawing/2014/main" id="{64D4FC1D-24DD-4010-A4D8-332DC85B7A59}"/>
              </a:ext>
            </a:extLst>
          </p:cNvPr>
          <p:cNvSpPr>
            <a:spLocks noGrp="1"/>
          </p:cNvSpPr>
          <p:nvPr>
            <p:ph type="sldNum" sz="quarter" idx="12"/>
          </p:nvPr>
        </p:nvSpPr>
        <p:spPr/>
        <p:txBody>
          <a:bodyPr/>
          <a:lstStyle/>
          <a:p>
            <a:fld id="{FF27229C-EC7B-4063-A33B-28A5E87E32ED}" type="slidenum">
              <a:rPr lang="zh-CN" altLang="en-US" smtClean="0"/>
              <a:pPr/>
              <a:t>8</a:t>
            </a:fld>
            <a:endParaRPr lang="zh-CN" altLang="en-US" dirty="0"/>
          </a:p>
        </p:txBody>
      </p:sp>
      <p:graphicFrame>
        <p:nvGraphicFramePr>
          <p:cNvPr id="5" name="Chart 4">
            <a:extLst>
              <a:ext uri="{FF2B5EF4-FFF2-40B4-BE49-F238E27FC236}">
                <a16:creationId xmlns:a16="http://schemas.microsoft.com/office/drawing/2014/main" id="{7F477A21-2551-497A-BD84-8C796186B599}"/>
              </a:ext>
            </a:extLst>
          </p:cNvPr>
          <p:cNvGraphicFramePr>
            <a:graphicFrameLocks/>
          </p:cNvGraphicFramePr>
          <p:nvPr>
            <p:extLst>
              <p:ext uri="{D42A27DB-BD31-4B8C-83A1-F6EECF244321}">
                <p14:modId xmlns:p14="http://schemas.microsoft.com/office/powerpoint/2010/main" val="496834018"/>
              </p:ext>
            </p:extLst>
          </p:nvPr>
        </p:nvGraphicFramePr>
        <p:xfrm>
          <a:off x="2741626" y="1643893"/>
          <a:ext cx="6591301" cy="4191000"/>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Connector 5">
            <a:extLst>
              <a:ext uri="{FF2B5EF4-FFF2-40B4-BE49-F238E27FC236}">
                <a16:creationId xmlns:a16="http://schemas.microsoft.com/office/drawing/2014/main" id="{73323E98-5A95-47B6-90A9-CAD01302315F}"/>
              </a:ext>
            </a:extLst>
          </p:cNvPr>
          <p:cNvCxnSpPr/>
          <p:nvPr/>
        </p:nvCxnSpPr>
        <p:spPr>
          <a:xfrm>
            <a:off x="2567031" y="4211274"/>
            <a:ext cx="6828639" cy="0"/>
          </a:xfrm>
          <a:prstGeom prst="line">
            <a:avLst/>
          </a:prstGeom>
          <a:ln w="22225">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13477FCE-A8A6-49F6-BB80-77B00EA5A68B}"/>
              </a:ext>
            </a:extLst>
          </p:cNvPr>
          <p:cNvSpPr txBox="1"/>
          <p:nvPr/>
        </p:nvSpPr>
        <p:spPr>
          <a:xfrm>
            <a:off x="746620" y="4029677"/>
            <a:ext cx="2080046" cy="307777"/>
          </a:xfrm>
          <a:prstGeom prst="rect">
            <a:avLst/>
          </a:prstGeom>
          <a:noFill/>
        </p:spPr>
        <p:txBody>
          <a:bodyPr wrap="square" rtlCol="0">
            <a:spAutoFit/>
          </a:bodyPr>
          <a:lstStyle/>
          <a:p>
            <a:r>
              <a:rPr lang="en-US" sz="1400" b="1" dirty="0"/>
              <a:t>State average -18%</a:t>
            </a:r>
          </a:p>
        </p:txBody>
      </p:sp>
      <p:sp>
        <p:nvSpPr>
          <p:cNvPr id="3" name="TextBox 2">
            <a:extLst>
              <a:ext uri="{FF2B5EF4-FFF2-40B4-BE49-F238E27FC236}">
                <a16:creationId xmlns:a16="http://schemas.microsoft.com/office/drawing/2014/main" id="{5F574539-FD93-41C5-B365-0D9DE47591FA}"/>
              </a:ext>
            </a:extLst>
          </p:cNvPr>
          <p:cNvSpPr txBox="1"/>
          <p:nvPr/>
        </p:nvSpPr>
        <p:spPr>
          <a:xfrm>
            <a:off x="3387580" y="1274561"/>
            <a:ext cx="5571864" cy="369332"/>
          </a:xfrm>
          <a:prstGeom prst="rect">
            <a:avLst/>
          </a:prstGeom>
          <a:noFill/>
        </p:spPr>
        <p:txBody>
          <a:bodyPr wrap="square" rtlCol="0">
            <a:spAutoFit/>
          </a:bodyPr>
          <a:lstStyle/>
          <a:p>
            <a:r>
              <a:rPr lang="en-US" dirty="0"/>
              <a:t>Thanksgiving 2020 compared to Thanksgiving 2019</a:t>
            </a:r>
          </a:p>
        </p:txBody>
      </p:sp>
    </p:spTree>
    <p:extLst>
      <p:ext uri="{BB962C8B-B14F-4D97-AF65-F5344CB8AC3E}">
        <p14:creationId xmlns:p14="http://schemas.microsoft.com/office/powerpoint/2010/main" val="26835759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7C86A-10A5-4F84-A1DE-B4F8CB0E1DB3}"/>
              </a:ext>
            </a:extLst>
          </p:cNvPr>
          <p:cNvSpPr>
            <a:spLocks noGrp="1"/>
          </p:cNvSpPr>
          <p:nvPr>
            <p:ph type="title"/>
          </p:nvPr>
        </p:nvSpPr>
        <p:spPr/>
        <p:txBody>
          <a:bodyPr/>
          <a:lstStyle/>
          <a:p>
            <a:r>
              <a:rPr lang="en-US" dirty="0"/>
              <a:t>What we’re planning</a:t>
            </a:r>
          </a:p>
        </p:txBody>
      </p:sp>
      <p:sp>
        <p:nvSpPr>
          <p:cNvPr id="3" name="Content Placeholder 2">
            <a:extLst>
              <a:ext uri="{FF2B5EF4-FFF2-40B4-BE49-F238E27FC236}">
                <a16:creationId xmlns:a16="http://schemas.microsoft.com/office/drawing/2014/main" id="{6B869C2E-735F-4AEB-965A-EBD9A5E9DAA1}"/>
              </a:ext>
            </a:extLst>
          </p:cNvPr>
          <p:cNvSpPr>
            <a:spLocks noGrp="1"/>
          </p:cNvSpPr>
          <p:nvPr>
            <p:ph idx="1"/>
          </p:nvPr>
        </p:nvSpPr>
        <p:spPr/>
        <p:txBody>
          <a:bodyPr/>
          <a:lstStyle/>
          <a:p>
            <a:r>
              <a:rPr lang="en-US" dirty="0"/>
              <a:t>Working with MA School Counselors Association</a:t>
            </a:r>
          </a:p>
          <a:p>
            <a:r>
              <a:rPr lang="en-US" dirty="0"/>
              <a:t>Meeting with counselors in largest urban communities</a:t>
            </a:r>
          </a:p>
          <a:p>
            <a:r>
              <a:rPr lang="en-US" dirty="0"/>
              <a:t>Digging further into the data</a:t>
            </a:r>
          </a:p>
          <a:p>
            <a:pPr lvl="1"/>
            <a:r>
              <a:rPr lang="en-US" dirty="0"/>
              <a:t>We’ll run analyses at the student group level to further explore and address these gaps</a:t>
            </a:r>
          </a:p>
        </p:txBody>
      </p:sp>
      <p:sp>
        <p:nvSpPr>
          <p:cNvPr id="4" name="Slide Number Placeholder 3">
            <a:extLst>
              <a:ext uri="{FF2B5EF4-FFF2-40B4-BE49-F238E27FC236}">
                <a16:creationId xmlns:a16="http://schemas.microsoft.com/office/drawing/2014/main" id="{6BD9B722-98AA-419C-9A10-28FBEC835D1B}"/>
              </a:ext>
            </a:extLst>
          </p:cNvPr>
          <p:cNvSpPr>
            <a:spLocks noGrp="1"/>
          </p:cNvSpPr>
          <p:nvPr>
            <p:ph type="sldNum" sz="quarter" idx="12"/>
          </p:nvPr>
        </p:nvSpPr>
        <p:spPr/>
        <p:txBody>
          <a:bodyPr/>
          <a:lstStyle/>
          <a:p>
            <a:fld id="{FF27229C-EC7B-4063-A33B-28A5E87E32ED}" type="slidenum">
              <a:rPr lang="zh-CN" altLang="en-US" smtClean="0"/>
              <a:pPr/>
              <a:t>9</a:t>
            </a:fld>
            <a:endParaRPr lang="zh-CN" altLang="en-US" dirty="0"/>
          </a:p>
        </p:txBody>
      </p:sp>
    </p:spTree>
    <p:extLst>
      <p:ext uri="{BB962C8B-B14F-4D97-AF65-F5344CB8AC3E}">
        <p14:creationId xmlns:p14="http://schemas.microsoft.com/office/powerpoint/2010/main" val="3148075904"/>
      </p:ext>
    </p:extLst>
  </p:cSld>
  <p:clrMapOvr>
    <a:masterClrMapping/>
  </p:clrMapOvr>
</p:sld>
</file>

<file path=ppt/theme/theme1.xml><?xml version="1.0" encoding="utf-8"?>
<a:theme xmlns:a="http://schemas.openxmlformats.org/drawingml/2006/main" name="ESE​​">
  <a:themeElements>
    <a:clrScheme name="ESE color scheme">
      <a:dk1>
        <a:srgbClr val="203B6A"/>
      </a:dk1>
      <a:lt1>
        <a:sysClr val="window" lastClr="FFFFFF"/>
      </a:lt1>
      <a:dk2>
        <a:srgbClr val="203B6A"/>
      </a:dk2>
      <a:lt2>
        <a:srgbClr val="E7E6E6"/>
      </a:lt2>
      <a:accent1>
        <a:srgbClr val="203B6A"/>
      </a:accent1>
      <a:accent2>
        <a:srgbClr val="ED7D31"/>
      </a:accent2>
      <a:accent3>
        <a:srgbClr val="FFC000"/>
      </a:accent3>
      <a:accent4>
        <a:srgbClr val="0563C1"/>
      </a:accent4>
      <a:accent5>
        <a:srgbClr val="00B050"/>
      </a:accent5>
      <a:accent6>
        <a:srgbClr val="FFFF00"/>
      </a:accent6>
      <a:hlink>
        <a:srgbClr val="0563C1"/>
      </a:hlink>
      <a:folHlink>
        <a:srgbClr val="954F72"/>
      </a:folHlink>
    </a:clrScheme>
    <a:fontScheme name="ESE">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498749E15F9B4458F426DD1A8ED9547" ma:contentTypeVersion="12" ma:contentTypeDescription="Create a new document." ma:contentTypeScope="" ma:versionID="a784b3ece6d27d36a35064887b175869">
  <xsd:schema xmlns:xsd="http://www.w3.org/2001/XMLSchema" xmlns:xs="http://www.w3.org/2001/XMLSchema" xmlns:p="http://schemas.microsoft.com/office/2006/metadata/properties" xmlns:ns1="http://schemas.microsoft.com/sharepoint/v3" xmlns:ns2="81724087-4734-4c97-a161-42774965159c" xmlns:ns3="d2723c30-6204-4949-b924-d29eb2d07b24" targetNamespace="http://schemas.microsoft.com/office/2006/metadata/properties" ma:root="true" ma:fieldsID="d0986dfe6b575cef8f767cb82cd4e169" ns1:_="" ns2:_="" ns3:_="">
    <xsd:import namespace="http://schemas.microsoft.com/sharepoint/v3"/>
    <xsd:import namespace="81724087-4734-4c97-a161-42774965159c"/>
    <xsd:import namespace="d2723c30-6204-4949-b924-d29eb2d07b2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Unified Compliance Policy Properties" ma:hidden="true" ma:internalName="_ip_UnifiedCompliancePolicyProperties">
      <xsd:simpleType>
        <xsd:restriction base="dms:Note"/>
      </xsd:simpleType>
    </xsd:element>
    <xsd:element name="_ip_UnifiedCompliancePolicyUIAction" ma:index="1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1724087-4734-4c97-a161-4277496515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2723c30-6204-4949-b924-d29eb2d07b24"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EA0D895F-19D2-423A-8D9F-A065B5F709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1724087-4734-4c97-a161-42774965159c"/>
    <ds:schemaRef ds:uri="d2723c30-6204-4949-b924-d29eb2d07b2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C446924-7290-4BF1-A465-92D6B4484A9E}">
  <ds:schemaRefs>
    <ds:schemaRef ds:uri="http://schemas.microsoft.com/sharepoint/v3/contenttype/forms"/>
  </ds:schemaRefs>
</ds:datastoreItem>
</file>

<file path=customXml/itemProps3.xml><?xml version="1.0" encoding="utf-8"?>
<ds:datastoreItem xmlns:ds="http://schemas.openxmlformats.org/officeDocument/2006/customXml" ds:itemID="{E78A1816-A85A-4AF1-9B04-6D3507AF75F0}">
  <ds:schemaRefs>
    <ds:schemaRef ds:uri="http://schemas.microsoft.com/sharepoint/v3"/>
    <ds:schemaRef ds:uri="http://schemas.microsoft.com/office/2006/documentManagement/types"/>
    <ds:schemaRef ds:uri="http://schemas.openxmlformats.org/package/2006/metadata/core-properties"/>
    <ds:schemaRef ds:uri="http://purl.org/dc/dcmitype/"/>
    <ds:schemaRef ds:uri="d2723c30-6204-4949-b924-d29eb2d07b24"/>
    <ds:schemaRef ds:uri="http://purl.org/dc/elements/1.1/"/>
    <ds:schemaRef ds:uri="http://schemas.microsoft.com/office/2006/metadata/properties"/>
    <ds:schemaRef ds:uri="81724087-4734-4c97-a161-42774965159c"/>
    <ds:schemaRef ds:uri="http://schemas.microsoft.com/office/infopath/2007/PartnerControl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4014</TotalTime>
  <Words>771</Words>
  <Application>Microsoft Office PowerPoint</Application>
  <PresentationFormat>Widescreen</PresentationFormat>
  <Paragraphs>62</Paragraphs>
  <Slides>10</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vt:i4>
      </vt:variant>
    </vt:vector>
  </HeadingPairs>
  <TitlesOfParts>
    <vt:vector size="20" baseType="lpstr">
      <vt:lpstr>等线</vt:lpstr>
      <vt:lpstr>Arial</vt:lpstr>
      <vt:lpstr>Calibri</vt:lpstr>
      <vt:lpstr>Courier New</vt:lpstr>
      <vt:lpstr>Segoe</vt:lpstr>
      <vt:lpstr>Segoe SemiBold</vt:lpstr>
      <vt:lpstr>Segoe UI</vt:lpstr>
      <vt:lpstr>Segoe UI Semibold</vt:lpstr>
      <vt:lpstr>Wingdings</vt:lpstr>
      <vt:lpstr>ESE​​</vt:lpstr>
      <vt:lpstr>Evidence Based Decision Making: Getting Ahead of the College-Going Gap of 2021</vt:lpstr>
      <vt:lpstr>MA is committed to Evidence-Informed Policy Making</vt:lpstr>
      <vt:lpstr>USED awarded MA $3.5 mil over 4 years</vt:lpstr>
      <vt:lpstr>Current SLDS College Readiness Reports</vt:lpstr>
      <vt:lpstr>FAFSA data: a fruitful partnership</vt:lpstr>
      <vt:lpstr>FAFSA Reports</vt:lpstr>
      <vt:lpstr>FAFSA data: a fruitful partnership</vt:lpstr>
      <vt:lpstr>Distribution of FAFSA completion rates of the 50 high schools with the largest number of low income and minority students</vt:lpstr>
      <vt:lpstr>What we’re planning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CARES Act Equitable Services Obligations</dc:title>
  <dc:creator>Deninger, Matthew (DESE)</dc:creator>
  <cp:lastModifiedBy>Quiroz-Livanis, Elena (DHE)</cp:lastModifiedBy>
  <cp:revision>84</cp:revision>
  <dcterms:created xsi:type="dcterms:W3CDTF">2020-07-21T18:23:01Z</dcterms:created>
  <dcterms:modified xsi:type="dcterms:W3CDTF">2020-12-15T18:21:02Z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0x0101009498749E15F9B4458F426DD1A8ED9547</vt:lpwstr>
  </property>
</Properties>
</file>